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1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2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0" r:id="rId2"/>
    <p:sldId id="260" r:id="rId3"/>
    <p:sldId id="258" r:id="rId4"/>
    <p:sldId id="277" r:id="rId5"/>
    <p:sldId id="257" r:id="rId6"/>
    <p:sldId id="269" r:id="rId7"/>
    <p:sldId id="256" r:id="rId8"/>
    <p:sldId id="290" r:id="rId9"/>
    <p:sldId id="278" r:id="rId10"/>
    <p:sldId id="273" r:id="rId11"/>
    <p:sldId id="291" r:id="rId12"/>
    <p:sldId id="274" r:id="rId13"/>
    <p:sldId id="279" r:id="rId14"/>
    <p:sldId id="275" r:id="rId15"/>
    <p:sldId id="286" r:id="rId16"/>
    <p:sldId id="287" r:id="rId17"/>
    <p:sldId id="285" r:id="rId18"/>
    <p:sldId id="280" r:id="rId19"/>
    <p:sldId id="289" r:id="rId20"/>
    <p:sldId id="282" r:id="rId21"/>
    <p:sldId id="283" r:id="rId22"/>
    <p:sldId id="284" r:id="rId23"/>
    <p:sldId id="261" r:id="rId24"/>
    <p:sldId id="281" r:id="rId25"/>
  </p:sldIdLst>
  <p:sldSz cx="18288000" cy="10287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宋体" panose="02010600030101010101" pitchFamily="2" charset="-122"/>
      <p:regular r:id="rId29"/>
    </p:embeddedFont>
    <p:embeddedFont>
      <p:font typeface="72" panose="020B0604020202020204" charset="0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anva Sans Bold" panose="020B0604020202020204" charset="0"/>
      <p:regular r:id="rId34"/>
      <p:bold r:id="rId35"/>
      <p:italic r:id="rId36"/>
      <p:boldItalic r:id="rId37"/>
    </p:embeddedFont>
    <p:embeddedFont>
      <p:font typeface="Codec Pro Bold" panose="020B0604020202020204" charset="0"/>
      <p:regular r:id="rId38"/>
      <p:bold r:id="rId39"/>
      <p:italic r:id="rId40"/>
      <p:boldItalic r:id="rId41"/>
    </p:embeddedFont>
    <p:embeddedFont>
      <p:font typeface="Cooper Hewitt Bold" panose="020B0604020202020204" charset="0"/>
      <p:regular r:id="rId42"/>
      <p:bold r:id="rId43"/>
      <p:italic r:id="rId44"/>
      <p:boldItalic r:id="rId45"/>
    </p:embeddedFont>
    <p:embeddedFont>
      <p:font typeface="Univers" panose="020B0503020202020204" pitchFamily="34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B4F"/>
    <a:srgbClr val="FFBD00"/>
    <a:srgbClr val="FFFABC"/>
    <a:srgbClr val="D2E3EF"/>
    <a:srgbClr val="F3CFDF"/>
    <a:srgbClr val="FFFAEF"/>
    <a:srgbClr val="B853C2"/>
    <a:srgbClr val="81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8"/>
    <p:restoredTop sz="84359"/>
  </p:normalViewPr>
  <p:slideViewPr>
    <p:cSldViewPr snapToGrid="0">
      <p:cViewPr varScale="1">
        <p:scale>
          <a:sx n="74" d="100"/>
          <a:sy n="74" d="100"/>
        </p:scale>
        <p:origin x="26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无伤人条件道德评判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道德评判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5.3857718086652868E-3"/>
                  <c:y val="1.5392327397470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E2-43E1-AE1E-ECAB1C0BB862}"/>
                </c:ext>
              </c:extLst>
            </c:dLbl>
            <c:dLbl>
              <c:idx val="8"/>
              <c:layout>
                <c:manualLayout>
                  <c:x val="-1.7952572695550519E-3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E2-43E1-AE1E-ECAB1C0BB8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6.1</c:v>
                </c:pt>
                <c:pt idx="1">
                  <c:v>5.17</c:v>
                </c:pt>
                <c:pt idx="2">
                  <c:v>6.87</c:v>
                </c:pt>
                <c:pt idx="3">
                  <c:v>5.67</c:v>
                </c:pt>
                <c:pt idx="4">
                  <c:v>4.6100000000000003</c:v>
                </c:pt>
                <c:pt idx="5">
                  <c:v>4.95</c:v>
                </c:pt>
                <c:pt idx="6">
                  <c:v>6.92</c:v>
                </c:pt>
                <c:pt idx="7">
                  <c:v>5.84</c:v>
                </c:pt>
                <c:pt idx="8">
                  <c:v>6.97</c:v>
                </c:pt>
                <c:pt idx="9">
                  <c:v>7</c:v>
                </c:pt>
                <c:pt idx="10">
                  <c:v>5.0599999999999996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E2-43E1-AE1E-ECAB1C0B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ax val="85"/>
          <c:min val="2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  <c:max val="7"/>
          <c:min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无伤人条件惩罚意愿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惩罚意愿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0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A-45BB-A1E9-3493B188890C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5A-45BB-A1E9-3493B1888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2.0699999999999998</c:v>
                </c:pt>
                <c:pt idx="1">
                  <c:v>2.04</c:v>
                </c:pt>
                <c:pt idx="2">
                  <c:v>1.1299999999999999</c:v>
                </c:pt>
                <c:pt idx="3">
                  <c:v>1.84</c:v>
                </c:pt>
                <c:pt idx="4">
                  <c:v>3.46</c:v>
                </c:pt>
                <c:pt idx="5">
                  <c:v>2.71</c:v>
                </c:pt>
                <c:pt idx="6">
                  <c:v>1.05</c:v>
                </c:pt>
                <c:pt idx="7">
                  <c:v>2.1</c:v>
                </c:pt>
                <c:pt idx="8">
                  <c:v>1.02</c:v>
                </c:pt>
                <c:pt idx="9">
                  <c:v>1.02</c:v>
                </c:pt>
                <c:pt idx="10">
                  <c:v>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5A-45BB-A1E9-3493B1888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无伤人条件厌恶情绪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厌恶情绪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0728958562133814E-3"/>
                  <c:y val="1.97909951814572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88-47F0-88F3-C0A4EE039F64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88-47F0-88F3-C0A4EE039F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5.51</c:v>
                </c:pt>
                <c:pt idx="1">
                  <c:v>5.13</c:v>
                </c:pt>
                <c:pt idx="2">
                  <c:v>6.88</c:v>
                </c:pt>
                <c:pt idx="3">
                  <c:v>5.56</c:v>
                </c:pt>
                <c:pt idx="4">
                  <c:v>4.22</c:v>
                </c:pt>
                <c:pt idx="5">
                  <c:v>5.24</c:v>
                </c:pt>
                <c:pt idx="6">
                  <c:v>6.92</c:v>
                </c:pt>
                <c:pt idx="7">
                  <c:v>5.36</c:v>
                </c:pt>
                <c:pt idx="8">
                  <c:v>6.58</c:v>
                </c:pt>
                <c:pt idx="9">
                  <c:v>6.99</c:v>
                </c:pt>
                <c:pt idx="10">
                  <c:v>4.88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888-47F0-88F3-C0A4EE039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30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无伤人条件愤怒情绪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愤怒情绪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6.1093437843200349E-3"/>
                  <c:y val="9.08936423604817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0-47ED-B744-0DE929C91793}"/>
                </c:ext>
              </c:extLst>
            </c:dLbl>
            <c:dLbl>
              <c:idx val="3"/>
              <c:layout>
                <c:manualLayout>
                  <c:x val="-1.0182239640533343E-2"/>
                  <c:y val="7.1344206302726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0-47ED-B744-0DE929C91793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0-47ED-B744-0DE929C917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5.76</c:v>
                </c:pt>
                <c:pt idx="1">
                  <c:v>5.0199999999999996</c:v>
                </c:pt>
                <c:pt idx="2">
                  <c:v>6.88</c:v>
                </c:pt>
                <c:pt idx="3">
                  <c:v>5.83</c:v>
                </c:pt>
                <c:pt idx="4">
                  <c:v>4.1100000000000003</c:v>
                </c:pt>
                <c:pt idx="5">
                  <c:v>4.8099999999999996</c:v>
                </c:pt>
                <c:pt idx="6">
                  <c:v>6.93</c:v>
                </c:pt>
                <c:pt idx="7">
                  <c:v>5.83</c:v>
                </c:pt>
                <c:pt idx="8">
                  <c:v>6.57</c:v>
                </c:pt>
                <c:pt idx="9">
                  <c:v>6.57</c:v>
                </c:pt>
                <c:pt idx="10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B90-47ED-B744-0DE929C91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30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伤人未遂高兴情绪</a:t>
            </a:r>
          </a:p>
        </c:rich>
      </c:tx>
      <c:layout>
        <c:manualLayout>
          <c:xMode val="edge"/>
          <c:yMode val="edge"/>
          <c:x val="0.34669611979701587"/>
          <c:y val="3.567210315136347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伤人未遂高兴情绪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5.3857718086652868E-3"/>
                  <c:y val="1.5392327397470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E2-43E1-AE1E-ECAB1C0BB862}"/>
                </c:ext>
              </c:extLst>
            </c:dLbl>
            <c:dLbl>
              <c:idx val="8"/>
              <c:layout>
                <c:manualLayout>
                  <c:x val="-1.7952572695550519E-3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E2-43E1-AE1E-ECAB1C0BB8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 formatCode="General">
                  <c:v>30.79</c:v>
                </c:pt>
                <c:pt idx="1">
                  <c:v>43.9</c:v>
                </c:pt>
                <c:pt idx="2">
                  <c:v>43.66</c:v>
                </c:pt>
                <c:pt idx="3" formatCode="General">
                  <c:v>40.619999999999997</c:v>
                </c:pt>
                <c:pt idx="4" formatCode="General">
                  <c:v>40.479999999999997</c:v>
                </c:pt>
                <c:pt idx="5" formatCode="General">
                  <c:v>48.49</c:v>
                </c:pt>
                <c:pt idx="6" formatCode="General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>
                  <c:v>60.3</c:v>
                </c:pt>
                <c:pt idx="10" formatCode="General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5.68</c:v>
                </c:pt>
                <c:pt idx="1">
                  <c:v>5.59</c:v>
                </c:pt>
                <c:pt idx="2">
                  <c:v>4.45</c:v>
                </c:pt>
                <c:pt idx="3">
                  <c:v>5.94</c:v>
                </c:pt>
                <c:pt idx="4">
                  <c:v>5.32</c:v>
                </c:pt>
                <c:pt idx="5">
                  <c:v>4.41</c:v>
                </c:pt>
                <c:pt idx="6">
                  <c:v>1.99</c:v>
                </c:pt>
                <c:pt idx="7">
                  <c:v>4.5</c:v>
                </c:pt>
                <c:pt idx="8">
                  <c:v>3.89</c:v>
                </c:pt>
                <c:pt idx="9">
                  <c:v>4.83</c:v>
                </c:pt>
                <c:pt idx="10">
                  <c:v>5.6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E2-43E1-AE1E-ECAB1C0B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无伤人条件惩罚意愿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无伤人惩罚意愿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0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A-45BB-A1E9-3493B188890C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5A-45BB-A1E9-3493B188890C}"/>
                </c:ext>
              </c:extLst>
            </c:dLbl>
            <c:dLbl>
              <c:idx val="8"/>
              <c:layout>
                <c:manualLayout>
                  <c:x val="-1.4255135496746575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A0-4CE6-85CD-B7C12855B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30.79</c:v>
                </c:pt>
                <c:pt idx="1">
                  <c:v>43.9</c:v>
                </c:pt>
                <c:pt idx="2">
                  <c:v>43.66</c:v>
                </c:pt>
                <c:pt idx="3">
                  <c:v>40.619999999999997</c:v>
                </c:pt>
                <c:pt idx="4">
                  <c:v>40.479999999999997</c:v>
                </c:pt>
                <c:pt idx="5" formatCode="General">
                  <c:v>48.49</c:v>
                </c:pt>
                <c:pt idx="6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 formatCode="General">
                  <c:v>60.3</c:v>
                </c:pt>
                <c:pt idx="10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2.0699999999999998</c:v>
                </c:pt>
                <c:pt idx="1">
                  <c:v>2.04</c:v>
                </c:pt>
                <c:pt idx="2">
                  <c:v>1.1299999999999999</c:v>
                </c:pt>
                <c:pt idx="3">
                  <c:v>1.84</c:v>
                </c:pt>
                <c:pt idx="4">
                  <c:v>3.46</c:v>
                </c:pt>
                <c:pt idx="5">
                  <c:v>2.71</c:v>
                </c:pt>
                <c:pt idx="6">
                  <c:v>1.05</c:v>
                </c:pt>
                <c:pt idx="7">
                  <c:v>2.1</c:v>
                </c:pt>
                <c:pt idx="8">
                  <c:v>1.02</c:v>
                </c:pt>
                <c:pt idx="9">
                  <c:v>1.02</c:v>
                </c:pt>
                <c:pt idx="10">
                  <c:v>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5A-45BB-A1E9-3493B1888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无伤人条件厌恶情绪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无伤人厌恶情绪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0728958562133814E-3"/>
                  <c:y val="1.97909951814572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88-47F0-88F3-C0A4EE039F64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88-47F0-88F3-C0A4EE039F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30.79</c:v>
                </c:pt>
                <c:pt idx="1">
                  <c:v>43.9</c:v>
                </c:pt>
                <c:pt idx="2">
                  <c:v>43.66</c:v>
                </c:pt>
                <c:pt idx="3">
                  <c:v>40.619999999999997</c:v>
                </c:pt>
                <c:pt idx="4">
                  <c:v>40.479999999999997</c:v>
                </c:pt>
                <c:pt idx="5" formatCode="General">
                  <c:v>48.49</c:v>
                </c:pt>
                <c:pt idx="6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 formatCode="General">
                  <c:v>60.3</c:v>
                </c:pt>
                <c:pt idx="10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5.51</c:v>
                </c:pt>
                <c:pt idx="1">
                  <c:v>5.13</c:v>
                </c:pt>
                <c:pt idx="2">
                  <c:v>6.88</c:v>
                </c:pt>
                <c:pt idx="3">
                  <c:v>5.56</c:v>
                </c:pt>
                <c:pt idx="4">
                  <c:v>4.22</c:v>
                </c:pt>
                <c:pt idx="5">
                  <c:v>5.24</c:v>
                </c:pt>
                <c:pt idx="6">
                  <c:v>6.92</c:v>
                </c:pt>
                <c:pt idx="7">
                  <c:v>5.36</c:v>
                </c:pt>
                <c:pt idx="8">
                  <c:v>6.58</c:v>
                </c:pt>
                <c:pt idx="9">
                  <c:v>6.99</c:v>
                </c:pt>
                <c:pt idx="10">
                  <c:v>4.88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888-47F0-88F3-C0A4EE039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无伤人条件高兴情绪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无伤人高兴情绪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6.1093437843200349E-3"/>
                  <c:y val="9.08936423604817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0-47ED-B744-0DE929C91793}"/>
                </c:ext>
              </c:extLst>
            </c:dLbl>
            <c:dLbl>
              <c:idx val="3"/>
              <c:layout>
                <c:manualLayout>
                  <c:x val="-1.4255135496746611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0-47ED-B744-0DE929C91793}"/>
                </c:ext>
              </c:extLst>
            </c:dLbl>
            <c:dLbl>
              <c:idx val="4"/>
              <c:layout>
                <c:manualLayout>
                  <c:x val="-1.2218687568639959E-2"/>
                  <c:y val="-1.0701630945409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B3-455E-8C9F-097AE73416E7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0-47ED-B744-0DE929C91793}"/>
                </c:ext>
              </c:extLst>
            </c:dLbl>
            <c:dLbl>
              <c:idx val="7"/>
              <c:layout>
                <c:manualLayout>
                  <c:x val="-1.4255135496746575E-2"/>
                  <c:y val="-2.8537682521090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B3-455E-8C9F-097AE7341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30.79</c:v>
                </c:pt>
                <c:pt idx="1">
                  <c:v>43.9</c:v>
                </c:pt>
                <c:pt idx="2">
                  <c:v>43.66</c:v>
                </c:pt>
                <c:pt idx="3">
                  <c:v>40.619999999999997</c:v>
                </c:pt>
                <c:pt idx="4">
                  <c:v>40.479999999999997</c:v>
                </c:pt>
                <c:pt idx="5" formatCode="General">
                  <c:v>48.49</c:v>
                </c:pt>
                <c:pt idx="6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 formatCode="General">
                  <c:v>60.3</c:v>
                </c:pt>
                <c:pt idx="10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3.66</c:v>
                </c:pt>
                <c:pt idx="1">
                  <c:v>2.96</c:v>
                </c:pt>
                <c:pt idx="2">
                  <c:v>3.72</c:v>
                </c:pt>
                <c:pt idx="3">
                  <c:v>4.07</c:v>
                </c:pt>
                <c:pt idx="4">
                  <c:v>3.97</c:v>
                </c:pt>
                <c:pt idx="5">
                  <c:v>3.56</c:v>
                </c:pt>
                <c:pt idx="6">
                  <c:v>1.95</c:v>
                </c:pt>
                <c:pt idx="7">
                  <c:v>3.06</c:v>
                </c:pt>
                <c:pt idx="8">
                  <c:v>1.57</c:v>
                </c:pt>
                <c:pt idx="9">
                  <c:v>3.17</c:v>
                </c:pt>
                <c:pt idx="10">
                  <c:v>3.48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B90-47ED-B744-0DE929C91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无伤人条件惩罚意愿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无伤人惩罚意愿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0364479281066536E-2"/>
                  <c:y val="-4.08515801758606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A-45BB-A1E9-3493B188890C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5A-45BB-A1E9-3493B188890C}"/>
                </c:ext>
              </c:extLst>
            </c:dLbl>
            <c:dLbl>
              <c:idx val="8"/>
              <c:layout>
                <c:manualLayout>
                  <c:x val="-5.7020541986986334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A0-4CE6-85CD-B7C12855B70A}"/>
                </c:ext>
              </c:extLst>
            </c:dLbl>
            <c:dLbl>
              <c:idx val="9"/>
              <c:layout>
                <c:manualLayout>
                  <c:x val="-3.7334447391233179E-17"/>
                  <c:y val="7.1344206302726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F4-4733-9B06-A4C186270A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2.0699999999999998</c:v>
                </c:pt>
                <c:pt idx="1">
                  <c:v>2.04</c:v>
                </c:pt>
                <c:pt idx="2">
                  <c:v>1.1299999999999999</c:v>
                </c:pt>
                <c:pt idx="3">
                  <c:v>1.84</c:v>
                </c:pt>
                <c:pt idx="4">
                  <c:v>3.46</c:v>
                </c:pt>
                <c:pt idx="5">
                  <c:v>2.71</c:v>
                </c:pt>
                <c:pt idx="6">
                  <c:v>1.05</c:v>
                </c:pt>
                <c:pt idx="7">
                  <c:v>2.1</c:v>
                </c:pt>
                <c:pt idx="8">
                  <c:v>1.02</c:v>
                </c:pt>
                <c:pt idx="9">
                  <c:v>1.02</c:v>
                </c:pt>
                <c:pt idx="10">
                  <c:v>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5A-45BB-A1E9-3493B1888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无伤人条件厌恶情绪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无伤人厌恶情绪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6473823065386495E-2"/>
                  <c:y val="2.33582054965934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88-47F0-88F3-C0A4EE039F64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88-47F0-88F3-C0A4EE039F64}"/>
                </c:ext>
              </c:extLst>
            </c:dLbl>
            <c:dLbl>
              <c:idx val="7"/>
              <c:layout>
                <c:manualLayout>
                  <c:x val="-2.036447928106728E-3"/>
                  <c:y val="-1.7836051575681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A9E-40FE-A66F-0926436CDB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5.51</c:v>
                </c:pt>
                <c:pt idx="1">
                  <c:v>5.13</c:v>
                </c:pt>
                <c:pt idx="2">
                  <c:v>6.88</c:v>
                </c:pt>
                <c:pt idx="3">
                  <c:v>5.56</c:v>
                </c:pt>
                <c:pt idx="4">
                  <c:v>4.22</c:v>
                </c:pt>
                <c:pt idx="5">
                  <c:v>5.24</c:v>
                </c:pt>
                <c:pt idx="6">
                  <c:v>6.92</c:v>
                </c:pt>
                <c:pt idx="7">
                  <c:v>5.36</c:v>
                </c:pt>
                <c:pt idx="8">
                  <c:v>6.58</c:v>
                </c:pt>
                <c:pt idx="9">
                  <c:v>6.99</c:v>
                </c:pt>
                <c:pt idx="10">
                  <c:v>4.88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888-47F0-88F3-C0A4EE039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无伤人条件愤怒情绪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无伤人愤怒情绪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6.1093437843200349E-3"/>
                  <c:y val="9.08936423604817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0-47ED-B744-0DE929C91793}"/>
                </c:ext>
              </c:extLst>
            </c:dLbl>
            <c:dLbl>
              <c:idx val="3"/>
              <c:layout>
                <c:manualLayout>
                  <c:x val="-1.4255135496746611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0-47ED-B744-0DE929C91793}"/>
                </c:ext>
              </c:extLst>
            </c:dLbl>
            <c:dLbl>
              <c:idx val="4"/>
              <c:layout>
                <c:manualLayout>
                  <c:x val="-1.2218687568639959E-2"/>
                  <c:y val="-1.0701630945409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B3-455E-8C9F-097AE73416E7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0-47ED-B744-0DE929C91793}"/>
                </c:ext>
              </c:extLst>
            </c:dLbl>
            <c:dLbl>
              <c:idx val="7"/>
              <c:layout>
                <c:manualLayout>
                  <c:x val="-1.4255135496746575E-2"/>
                  <c:y val="-2.8537682521090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B3-455E-8C9F-097AE73416E7}"/>
                </c:ext>
              </c:extLst>
            </c:dLbl>
            <c:dLbl>
              <c:idx val="9"/>
              <c:layout>
                <c:manualLayout>
                  <c:x val="-3.6656062705919798E-2"/>
                  <c:y val="-4.99409444119088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6B-41E5-93DC-B11537CB24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5.76</c:v>
                </c:pt>
                <c:pt idx="1">
                  <c:v>5.0199999999999996</c:v>
                </c:pt>
                <c:pt idx="2">
                  <c:v>6.88</c:v>
                </c:pt>
                <c:pt idx="3">
                  <c:v>5.83</c:v>
                </c:pt>
                <c:pt idx="4">
                  <c:v>4.1100000000000003</c:v>
                </c:pt>
                <c:pt idx="5">
                  <c:v>4.8099999999999996</c:v>
                </c:pt>
                <c:pt idx="6">
                  <c:v>6.93</c:v>
                </c:pt>
                <c:pt idx="7">
                  <c:v>5.83</c:v>
                </c:pt>
                <c:pt idx="8">
                  <c:v>6.57</c:v>
                </c:pt>
                <c:pt idx="9">
                  <c:v>6.57</c:v>
                </c:pt>
                <c:pt idx="10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B90-47ED-B744-0DE929C91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伤人未遂高兴情绪</a:t>
            </a:r>
          </a:p>
        </c:rich>
      </c:tx>
      <c:layout>
        <c:manualLayout>
          <c:xMode val="edge"/>
          <c:yMode val="edge"/>
          <c:x val="0.34669611979701587"/>
          <c:y val="3.567210315136347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伤人未遂高兴情绪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5.3857718086652868E-3"/>
                  <c:y val="1.5392327397470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3D-4277-98DA-0D3010E9A89E}"/>
                </c:ext>
              </c:extLst>
            </c:dLbl>
            <c:dLbl>
              <c:idx val="8"/>
              <c:layout>
                <c:manualLayout>
                  <c:x val="-1.7952572695550519E-3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3D-4277-98DA-0D3010E9A8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5.68</c:v>
                </c:pt>
                <c:pt idx="1">
                  <c:v>5.59</c:v>
                </c:pt>
                <c:pt idx="2">
                  <c:v>4.45</c:v>
                </c:pt>
                <c:pt idx="3">
                  <c:v>5.94</c:v>
                </c:pt>
                <c:pt idx="4">
                  <c:v>5.32</c:v>
                </c:pt>
                <c:pt idx="5">
                  <c:v>4.41</c:v>
                </c:pt>
                <c:pt idx="6">
                  <c:v>1.99</c:v>
                </c:pt>
                <c:pt idx="7">
                  <c:v>4.5</c:v>
                </c:pt>
                <c:pt idx="8">
                  <c:v>3.89</c:v>
                </c:pt>
                <c:pt idx="9">
                  <c:v>4.83</c:v>
                </c:pt>
                <c:pt idx="10">
                  <c:v>5.6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03D-4277-98DA-0D3010E9A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242-8BE7-E54F-BC76-F21DBF66F931}" type="datetimeFigureOut">
              <a:rPr lang="en-MO" smtClean="0"/>
              <a:t>05/02/2024</a:t>
            </a:fld>
            <a:endParaRPr lang="en-M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8E047-0712-0348-AA9A-7D727AC0FBA9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62148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24803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有關人格的理論中，由英國心理學家</a:t>
            </a:r>
            <a:r>
              <a:rPr lang="en-US" sz="1800">
                <a:effectLst/>
                <a:latin typeface="TimesNewRomanPSMT"/>
              </a:rPr>
              <a:t>Eysenck 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提出的</a:t>
            </a:r>
            <a:r>
              <a:rPr lang="zh-CN" altLang="en-US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艾森克人格理论</a:t>
            </a:r>
            <a:r>
              <a:rPr lang="en-US" altLang="zh-CN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(Eysenck’s personality theory)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是量化人格維度模型中最常見也是最主要的維度模型。</a:t>
            </a: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艾森克人格測試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US" altLang="zh-CN" sz="1800">
                <a:effectLst/>
                <a:latin typeface="TimesNewRomanPSMT"/>
              </a:rPr>
              <a:t>(Eysenck Personality Questionnaire</a:t>
            </a:r>
            <a:r>
              <a:rPr lang="zh-CN" altLang="en-US" sz="1800">
                <a:effectLst/>
                <a:latin typeface="TimesNewRomanPSMT"/>
              </a:rPr>
              <a:t>，簡</a:t>
            </a:r>
            <a:r>
              <a:rPr lang="zh-CN" altLang="en-MO" sz="1800">
                <a:effectLst/>
                <a:latin typeface="TimesNewRomanPSMT"/>
              </a:rPr>
              <a:t>稱</a:t>
            </a:r>
            <a:r>
              <a:rPr lang="en-MO" altLang="zh-CN" sz="1800">
                <a:effectLst/>
                <a:latin typeface="TimesNewRomanPSMT"/>
              </a:rPr>
              <a:t>EQP) </a:t>
            </a:r>
            <a:r>
              <a:rPr lang="zh-CN" altLang="en-US" sz="1800">
                <a:effectLst/>
                <a:latin typeface="TimesNewRomanPSMT"/>
              </a:rPr>
              <a:t>是</a:t>
            </a:r>
            <a:r>
              <a:rPr lang="zh-CN" altLang="en-US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具有较高的信度和效度並</a:t>
            </a:r>
            <a:r>
              <a:rPr lang="zh-CN" altLang="en-MO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且</a:t>
            </a:r>
            <a:r>
              <a:rPr lang="zh-CN" altLang="en-US" sz="40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得到多种实验心理学研究印证</a:t>
            </a:r>
            <a:r>
              <a:rPr lang="zh-CN" altLang="en-US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的</a:t>
            </a:r>
            <a:r>
              <a:rPr lang="zh-CN" altLang="en-US" sz="1800">
                <a:effectLst/>
                <a:latin typeface="TimesNewRomanPSMT"/>
              </a:rPr>
              <a:t>一</a:t>
            </a:r>
            <a:r>
              <a:rPr lang="zh-CN" altLang="en-MO" sz="1800">
                <a:effectLst/>
                <a:latin typeface="TimesNewRomanPSMT"/>
              </a:rPr>
              <a:t>個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自評量表，有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成人和兒</a:t>
            </a:r>
            <a:r>
              <a:rPr lang="zh-CN" altLang="en-MO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童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兩</a:t>
            </a:r>
            <a:r>
              <a:rPr lang="zh-CN" altLang="en-MO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個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版</a:t>
            </a:r>
            <a:r>
              <a:rPr lang="zh-CN" altLang="en-MO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本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MO" altLang="zh-CN" sz="1800" b="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測試包括內外向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Extraversion/Introversion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、神經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質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Neuroticism/Stability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、精神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質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Psychoticism/</a:t>
            </a:r>
            <a:r>
              <a:rPr lang="en-US" sz="2800" b="1" i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Socialisation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和謊造或自身隱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蔽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Lie/Social Desirability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共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4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個量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表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前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3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個量表是彼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此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独立的量表，代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表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人格結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構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的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3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種維度，而最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後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的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L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量表是效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度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量表，是测定受试者的掩饰、假托、自身隐蔽等情况，也代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表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著一種穩定的人格功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能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。高分者可能测验结果可信度较低，所以，测验结果缺乏参考意义。但并不说明心理不健康，只是作答时，不能根据自身真实情况回答问题，使测试不可靠。</a:t>
            </a: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根据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參與者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在各量表上获得的总分，据常模换算出标准分</a:t>
            </a: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分（</a:t>
            </a: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T=50+10*(X-M)/SD），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便可分析受测者的个性特点。</a:t>
            </a: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(T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分数是统计中求相对位置数量的一个概念</a:t>
            </a:r>
            <a:r>
              <a:rPr lang="en-MO" altLang="zh-CN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本次實</a:t>
            </a:r>
            <a:r>
              <a:rPr lang="zh-CN" altLang="en-MO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驗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的參與者會以</a:t>
            </a:r>
            <a:r>
              <a:rPr lang="en-US" sz="1200">
                <a:effectLst/>
                <a:latin typeface="TimesNewRomanPSMT"/>
              </a:rPr>
              <a:t>EPQ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作為判別個性的依據進行內外向分組。</a:t>
            </a:r>
            <a:endParaRPr lang="en-MO" altLang="zh-CN" sz="12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10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97291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</a:rPr>
              <a:t>我们延续了之前的实验范式设计流程，从原本范式中选取了</a:t>
            </a:r>
            <a:r>
              <a:rPr lang="en-US" altLang="zh-CN">
                <a:ea typeface="等线"/>
              </a:rPr>
              <a:t>10</a:t>
            </a:r>
            <a:r>
              <a:rPr lang="zh-CN" altLang="en-US">
                <a:ea typeface="等线"/>
              </a:rPr>
              <a:t>个故事情节设计进行优化改写</a:t>
            </a:r>
            <a:r>
              <a:rPr lang="zh-CN">
                <a:ea typeface="等线"/>
              </a:rPr>
              <a:t>并选择了部分典型的道德相关情绪，让被试进行自我的道德情绪评价</a:t>
            </a:r>
            <a:r>
              <a:rPr lang="zh-CN" altLang="en-US">
                <a:ea typeface="等线"/>
              </a:rPr>
              <a:t>。但是</a:t>
            </a:r>
            <a:r>
              <a:rPr lang="zh-CN">
                <a:ea typeface="等线"/>
              </a:rPr>
              <a:t>因为情绪很可能受之前的试次的判断的影响，所以我们把它当作不那么重要的因变量，主要还是看道德判断以及惩罚意愿的差异，所以相比之前的研究设计，我们把情绪的评分后置了。</a:t>
            </a:r>
            <a:endParaRPr lang="zh-CN" altLang="en-US">
              <a:latin typeface="Calibri"/>
              <a:ea typeface="等线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11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71844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Calibri"/>
                <a:ea typeface="等线"/>
                <a:cs typeface="Calibri"/>
              </a:rPr>
              <a:t>具体范式流程请看视频。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12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25298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本次實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驗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一共招募</a:t>
            </a:r>
            <a:r>
              <a:rPr lang="en-US" altLang="zh-CN" sz="1800">
                <a:effectLst/>
                <a:latin typeface="TimesNewRomanPSMT"/>
                <a:ea typeface="PMingLiU" panose="02020500000000000000" pitchFamily="18" charset="-120"/>
              </a:rPr>
              <a:t>11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位參與者，有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6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名女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性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和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5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名男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性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CN" altLang="en-US"/>
          </a:p>
          <a:p>
            <a:endParaRPr lang="en-M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照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EQP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自評量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表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評分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分分組可細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分為</a:t>
            </a:r>
            <a:r>
              <a:rPr lang="en-MO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個分組，分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別是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典型外向型、倾向外向型、中间型、倾向內向型、和典型內向型。分数低代表內向，而分数越高就越</a:t>
            </a:r>
            <a:r>
              <a:rPr lang="zh-CN" altLang="en-MO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為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外向。</a:t>
            </a: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由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於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這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次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實</a:t>
            </a:r>
            <a:r>
              <a:rPr lang="zh-CN" altLang="en-MO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驗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探究內外向型人格，所</a:t>
            </a:r>
            <a:r>
              <a:rPr lang="zh-CN" altLang="en-MO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以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我</a:t>
            </a:r>
            <a:r>
              <a:rPr lang="zh-CN" altLang="en-MO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們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典型外向型和倾向外向型歸</a:t>
            </a:r>
            <a:r>
              <a:rPr lang="zh-CN" altLang="en-MO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納為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外向型，而典型外內向型和倾向外內向型歸</a:t>
            </a:r>
            <a:r>
              <a:rPr lang="zh-CN" altLang="en-MO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納為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外內向型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，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中间型人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格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則剔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除</a:t>
            </a:r>
            <a:endParaRPr lang="en-MO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13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91687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蓝色内向，红色外向。</a:t>
            </a:r>
          </a:p>
          <a:p>
            <a:endParaRPr lang="zh-CN" altLang="en-US"/>
          </a:p>
          <a:p>
            <a:r>
              <a:rPr lang="zh-CN" altLang="en-US"/>
              <a:t>不管中间型的一位被试，把剩余被试简单分成内向和外向两组的话，结果是有显著的倾向的。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14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4233669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在伤人未遂和成功伤人这两种都有伤人意图的情况下，道德评判、惩罚意愿、厌恶情绪、愤怒情绪的平均值都相差</a:t>
            </a:r>
            <a:r>
              <a:rPr lang="en-US" altLang="zh-CN"/>
              <a:t>1</a:t>
            </a:r>
            <a:r>
              <a:rPr lang="zh-CN" altLang="en-US"/>
              <a:t>分左右，看起来相比起内向的人，外向的人会更倾向于认为伤人行为是可以的，惩罚的意愿也相对更低。可能是因为感知到的厌恶情绪、愤怒情绪更低。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伤人未遂情况下，内外向两组人的高兴情绪评分相差不太大，成功伤人情况下内向的人会更少感知到高兴一些。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15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481322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伤人未遂情况下，内外向两组人的高兴情绪评分相差不太大，成功伤人情况下内向的人会更少感知到高兴一些。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16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866260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无伤人条件下两组被试的各方面评分相差不太大。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意外伤人条件下，内外向的人的评分差异没有伤人未遂和成功伤人那么大，但又没有无伤人条件差异那么小。</a:t>
            </a:r>
            <a:endParaRPr lang="en-US" altLang="zh-CN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17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292373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上面的表格：艾森克人格三因素与各条件评分均数与标准误，除人口学变量的描述统计结果。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下面的表格：艾森克人格三因素与各条件评分斯皮尔曼相关矩阵。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主要是神经质、精神质和掩饰性得分与无伤人条件下的评分有相关性。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作为旁观者看到其他人伤人未遂时，精神质更高的人会报告更多的高兴情绪，掩饰性更高的人会报告更低的高兴情绪。</a:t>
            </a:r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18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4265908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伤人未遂时，精神质更高的人会报告更高程度的高兴情绪，掩饰性更高的人会报告更低程度的高兴情绪。有没有可能是这位</a:t>
            </a:r>
            <a:r>
              <a:rPr lang="en-US" altLang="zh-CN"/>
              <a:t>1.99</a:t>
            </a:r>
            <a:r>
              <a:rPr lang="zh-CN" altLang="en-US"/>
              <a:t>的参与者导致了这个显著的相关呢？极端值？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（点！）删除这个极端值后两个相关依然显著，但显著性水平没有那么高，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19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283977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4227702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神经质分数在无伤人条件下与评分有显著相关的散点图。神经质水平越高，情绪越不稳定的人，在无伤人条件下会报告更高的道德允许、更低的惩罚意愿、更少的厌恶和愤怒情绪。</a:t>
            </a:r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20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72227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精神质分数在无伤人条件下与评分有显著相关的散点图。精神质水平越高，相对来说有更多精神病理人格特征的参与者，在无伤人条件下会报告更低的惩罚意愿、更少的厌恶情绪和更多的高兴情绪。</a:t>
            </a:r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21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6739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掩饰性分数在无伤人条件下与评分有显著相关的散点图。掩饰性分数越高的参与者，在无伤人条件下会报告更高的惩罚意愿、更多的厌恶和愤怒情绪。</a:t>
            </a:r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22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620513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FD410-E315-344B-AA78-F9D4F1DA1DAF}" type="slidenum">
              <a:rPr lang="en-MO" smtClean="0"/>
              <a:t>23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21207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O"/>
              <a:t>時間緊、任務重、</a:t>
            </a:r>
            <a:r>
              <a:rPr lang="zh-CN" altLang="en-US"/>
              <a:t>加上</a:t>
            </a:r>
            <a:r>
              <a:rPr lang="en-US" sz="1200" b="0" err="1">
                <a:solidFill>
                  <a:srgbClr val="EB0000"/>
                </a:solidFill>
                <a:latin typeface="Canva Sans Bold"/>
                <a:ea typeface="Canva Sans Bold"/>
              </a:rPr>
              <a:t>设备稀缺的因素</a:t>
            </a:r>
            <a:endParaRPr lang="en-MO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3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75994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探究外向型人格（</a:t>
            </a:r>
            <a:r>
              <a:rPr 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extrovert）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与内向型人格（</a:t>
            </a:r>
            <a:r>
              <a:rPr 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introvert）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在道德判断上的区别</a:t>
            </a:r>
            <a:endParaRPr lang="en-MO"/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4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77995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上次演讲中介绍的概念的简要总结</a:t>
            </a:r>
            <a:endParaRPr lang="en-MO" altLang="zh-CN"/>
          </a:p>
          <a:p>
            <a:endParaRPr lang="en-MO" altLang="zh-CN"/>
          </a:p>
          <a:p>
            <a:r>
              <a:rPr lang="zh-CN" altLang="en-US"/>
              <a:t>道德判断</a:t>
            </a:r>
            <a:r>
              <a:rPr lang="en-US" altLang="zh-CN"/>
              <a:t> </a:t>
            </a:r>
            <a:r>
              <a:rPr lang="en-MO" altLang="zh-CN"/>
              <a:t>(m</a:t>
            </a:r>
            <a:r>
              <a:rPr lang="en-MO"/>
              <a:t>oral judgment</a:t>
            </a:r>
            <a:r>
              <a:rPr lang="en-MO" altLang="zh-CN"/>
              <a:t>) </a:t>
            </a:r>
            <a:r>
              <a:rPr lang="zh-CN" altLang="en-US"/>
              <a:t>是指在面对道德问题的情况下我</a:t>
            </a:r>
            <a:r>
              <a:rPr lang="zh-CN" altLang="en-MO"/>
              <a:t>們</a:t>
            </a:r>
            <a:r>
              <a:rPr lang="zh-CN" altLang="en-US"/>
              <a:t>应该做什么，在决定的时</a:t>
            </a:r>
            <a:r>
              <a:rPr lang="zh-CN" altLang="en-MO"/>
              <a:t>候</a:t>
            </a:r>
            <a:r>
              <a:rPr lang="zh-CN" altLang="en-US"/>
              <a:t>判断什么是对的，什么是错的。</a:t>
            </a:r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5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12631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O" dirty="0"/>
              <a:t>MBTI (myers-brigges type indicator) 是近幾年比較火的一個</a:t>
            </a:r>
            <a:r>
              <a:rPr lang="zh-CN" altLang="en-US" dirty="0"/>
              <a:t>自我报告问卷形</a:t>
            </a:r>
            <a:r>
              <a:rPr lang="zh-CN" altLang="en-MO" dirty="0"/>
              <a:t>式</a:t>
            </a:r>
            <a:r>
              <a:rPr lang="zh-CN" altLang="en-US" dirty="0"/>
              <a:t>的</a:t>
            </a:r>
            <a:r>
              <a:rPr lang="en-MO" dirty="0"/>
              <a:t>人格測試</a:t>
            </a:r>
          </a:p>
          <a:p>
            <a:endParaRPr lang="en-MO" dirty="0"/>
          </a:p>
          <a:p>
            <a:r>
              <a:rPr lang="en-MO" dirty="0"/>
              <a:t>這個測試是在上</a:t>
            </a:r>
            <a:r>
              <a:rPr lang="zh-CN" altLang="en-US" dirty="0"/>
              <a:t>世纪初发表的，作</a:t>
            </a:r>
            <a:r>
              <a:rPr lang="zh-CN" altLang="en-MO" dirty="0"/>
              <a:t>者</a:t>
            </a:r>
            <a:r>
              <a:rPr lang="zh-CN" altLang="en-US" dirty="0"/>
              <a:t>主</a:t>
            </a:r>
            <a:r>
              <a:rPr lang="zh-CN" altLang="en-MO" dirty="0"/>
              <a:t>要是</a:t>
            </a:r>
            <a:r>
              <a:rPr lang="zh-CN" altLang="en-US" dirty="0"/>
              <a:t>希</a:t>
            </a:r>
            <a:r>
              <a:rPr lang="zh-CN" altLang="en-MO" dirty="0"/>
              <a:t>望透過這個</a:t>
            </a:r>
            <a:r>
              <a:rPr lang="en-MO" dirty="0"/>
              <a:t>測試</a:t>
            </a:r>
            <a:r>
              <a:rPr lang="zh-CN" altLang="en-US" dirty="0"/>
              <a:t>人们可</a:t>
            </a:r>
            <a:r>
              <a:rPr lang="zh-CN" altLang="en-MO" dirty="0"/>
              <a:t>以</a:t>
            </a:r>
            <a:r>
              <a:rPr lang="zh-CN" altLang="en-US" dirty="0"/>
              <a:t>更好地理解彼此，更好地合作，從</a:t>
            </a:r>
            <a:r>
              <a:rPr lang="zh-CN" altLang="en-MO" dirty="0"/>
              <a:t>而</a:t>
            </a:r>
            <a:r>
              <a:rPr lang="zh-CN" altLang="en-US" dirty="0"/>
              <a:t>減</a:t>
            </a:r>
            <a:r>
              <a:rPr lang="zh-CN" altLang="en-MO" dirty="0"/>
              <a:t>少</a:t>
            </a:r>
            <a:r>
              <a:rPr lang="zh-CN" altLang="en-US" dirty="0"/>
              <a:t>冲突</a:t>
            </a:r>
            <a:endParaRPr lang="en-US" altLang="zh-CN" dirty="0"/>
          </a:p>
          <a:p>
            <a:endParaRPr lang="en-MO" altLang="zh-CN" dirty="0"/>
          </a:p>
          <a:p>
            <a:r>
              <a:rPr lang="zh-CN" altLang="en-US" dirty="0"/>
              <a:t>隨后也被許</a:t>
            </a:r>
            <a:r>
              <a:rPr lang="zh-CN" altLang="en-MO" dirty="0"/>
              <a:t>多</a:t>
            </a:r>
            <a:r>
              <a:rPr lang="zh-CN" altLang="en-US" dirty="0"/>
              <a:t>的专业人士使用，但目</a:t>
            </a:r>
            <a:r>
              <a:rPr lang="zh-CN" altLang="en-MO" dirty="0"/>
              <a:t>前</a:t>
            </a:r>
            <a:r>
              <a:rPr lang="zh-CN" altLang="en-US" dirty="0"/>
              <a:t>它的有效性和可靠性還</a:t>
            </a:r>
            <a:r>
              <a:rPr lang="zh-CN" altLang="en-MO" dirty="0"/>
              <a:t>沒有</a:t>
            </a:r>
            <a:r>
              <a:rPr lang="zh-CN" altLang="en-US" dirty="0"/>
              <a:t>被进行系统综述或分析。是一門偽科</a:t>
            </a:r>
            <a:r>
              <a:rPr lang="zh-CN" altLang="en-MO" dirty="0"/>
              <a:t>學</a:t>
            </a:r>
            <a:r>
              <a:rPr lang="zh-CN" altLang="en-US" dirty="0"/>
              <a:t>。</a:t>
            </a:r>
            <a:endParaRPr lang="en-MO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6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27164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但總括來說，外向形人格人群通常以积极的情感术语来描述他</a:t>
            </a:r>
            <a:r>
              <a:rPr lang="zh-CN" altLang="en-MO" dirty="0"/>
              <a:t>們</a:t>
            </a:r>
            <a:r>
              <a:rPr lang="zh-CN" altLang="en-US" dirty="0"/>
              <a:t>，例如兴奋、投入和热情。相比之下，内向的人一</a:t>
            </a:r>
            <a:r>
              <a:rPr lang="zh-CN" altLang="en-MO" dirty="0"/>
              <a:t>般</a:t>
            </a:r>
            <a:r>
              <a:rPr lang="zh-CN" altLang="en-US" dirty="0"/>
              <a:t>會被描述为安静、保守、和对环境不敏感。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7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72762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先前已经有人在道德判断领域研究了内外向性的影响，並指出了</a:t>
            </a:r>
            <a:r>
              <a:rPr lang="zh-CN" altLang="en-US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某些人格特质的人會傾</a:t>
            </a:r>
            <a:r>
              <a:rPr lang="zh-CN" altLang="en-MO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向於</a:t>
            </a:r>
            <a:r>
              <a:rPr lang="zh-CN" altLang="en-US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作</a:t>
            </a:r>
            <a:r>
              <a:rPr lang="zh-CN" altLang="en-MO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出</a:t>
            </a:r>
            <a:r>
              <a:rPr lang="zh-CN" altLang="en-US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更功利、更利我的选择。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8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47456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另</a:t>
            </a:r>
            <a:r>
              <a:rPr lang="zh-CN" altLang="en-MO"/>
              <a:t>外</a:t>
            </a:r>
            <a:r>
              <a:rPr lang="zh-CN" altLang="en-US"/>
              <a:t>，有神经影像学研究表明，多个大脑区域与外向性相</a:t>
            </a:r>
            <a:r>
              <a:rPr lang="zh-CN" altLang="en-MO"/>
              <a:t>關</a:t>
            </a:r>
            <a:r>
              <a:rPr lang="zh-CN" altLang="en-US"/>
              <a:t>，比</a:t>
            </a:r>
            <a:r>
              <a:rPr lang="zh-CN" altLang="en-MO"/>
              <a:t>如</a:t>
            </a:r>
            <a:r>
              <a:rPr lang="en-MO" altLang="zh-CN"/>
              <a:t> </a:t>
            </a:r>
            <a:r>
              <a:rPr lang="zh-CN" altLang="en-US"/>
              <a:t>背外侧前额皮质</a:t>
            </a:r>
            <a:r>
              <a:rPr lang="en-US" altLang="zh-CN"/>
              <a:t> (DLPFC, </a:t>
            </a:r>
            <a:r>
              <a:rPr lang="en-US" sz="1800">
                <a:solidFill>
                  <a:srgbClr val="211C1E"/>
                </a:solidFill>
                <a:effectLst/>
                <a:latin typeface="ArialMT"/>
              </a:rPr>
              <a:t>dorsolateral prefrontal cortex)，</a:t>
            </a:r>
            <a:r>
              <a:rPr lang="zh-CN" altLang="en-US" sz="1800">
                <a:solidFill>
                  <a:srgbClr val="211C1E"/>
                </a:solidFill>
                <a:effectLst/>
                <a:latin typeface="ArialMT"/>
              </a:rPr>
              <a:t>前扣带皮层</a:t>
            </a:r>
            <a:r>
              <a:rPr lang="en-US" altLang="zh-CN" sz="1800">
                <a:solidFill>
                  <a:srgbClr val="211C1E"/>
                </a:solidFill>
                <a:effectLst/>
                <a:latin typeface="ArialMT"/>
              </a:rPr>
              <a:t> (ACC, </a:t>
            </a:r>
            <a:r>
              <a:rPr lang="en-US" sz="1800">
                <a:solidFill>
                  <a:srgbClr val="211C1E"/>
                </a:solidFill>
                <a:effectLst/>
                <a:latin typeface="ArialMT"/>
              </a:rPr>
              <a:t>anterior cingulate cortex)，</a:t>
            </a:r>
            <a:r>
              <a:rPr lang="zh-CN" altLang="en-US" sz="1800">
                <a:solidFill>
                  <a:srgbClr val="211C1E"/>
                </a:solidFill>
                <a:effectLst/>
                <a:latin typeface="ArialMT"/>
              </a:rPr>
              <a:t>杏仁核</a:t>
            </a:r>
            <a:r>
              <a:rPr lang="en-US" altLang="zh-CN" sz="1800">
                <a:solidFill>
                  <a:srgbClr val="211C1E"/>
                </a:solidFill>
                <a:effectLst/>
                <a:latin typeface="ArialMT"/>
              </a:rPr>
              <a:t> (</a:t>
            </a:r>
            <a:r>
              <a:rPr lang="en-US" sz="1800">
                <a:solidFill>
                  <a:srgbClr val="211C1E"/>
                </a:solidFill>
                <a:effectLst/>
                <a:latin typeface="ArialMT"/>
              </a:rPr>
              <a:t>amygdala)，</a:t>
            </a:r>
            <a:r>
              <a:rPr lang="en-US" sz="1800" err="1">
                <a:solidFill>
                  <a:srgbClr val="211C1E"/>
                </a:solidFill>
                <a:effectLst/>
                <a:latin typeface="ArialMT"/>
              </a:rPr>
              <a:t>等等</a:t>
            </a:r>
            <a:r>
              <a:rPr lang="zh-CN" altLang="en-US"/>
              <a:t>。</a:t>
            </a: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O"/>
              <a:t>然而，</a:t>
            </a:r>
            <a:r>
              <a:rPr lang="zh-CN" altLang="en-US"/>
              <a:t>这些大脑区域与道德判断和参与决策过程的区域是相似</a:t>
            </a:r>
            <a:r>
              <a:rPr lang="zh-CN" altLang="en-MO"/>
              <a:t>的</a:t>
            </a:r>
            <a:r>
              <a:rPr lang="zh-CN" altLang="en-US"/>
              <a:t>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其中许多脑区在反社会障碍患者中有被观察到受损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但</a:t>
            </a:r>
            <a:r>
              <a:rPr lang="zh-CN" altLang="en-US"/>
              <a:t>值得注意的</a:t>
            </a:r>
            <a:r>
              <a:rPr lang="en-US" err="1"/>
              <a:t>是，很多時候</a:t>
            </a:r>
            <a:r>
              <a:rPr lang="zh-CN" altLang="en-US"/>
              <a:t>决策</a:t>
            </a:r>
            <a:r>
              <a:rPr lang="en-MO" altLang="zh-CN"/>
              <a:t>(decision)</a:t>
            </a:r>
            <a:r>
              <a:rPr lang="zh-CN" altLang="en-US"/>
              <a:t>不一定是判断</a:t>
            </a:r>
            <a:r>
              <a:rPr lang="en-US" altLang="zh-CN"/>
              <a:t>(judgment)</a:t>
            </a:r>
            <a:r>
              <a:rPr lang="zh-CN" altLang="en-US"/>
              <a:t>。那是因</a:t>
            </a:r>
            <a:r>
              <a:rPr lang="zh-CN" altLang="en-MO"/>
              <a:t>為</a:t>
            </a:r>
            <a:r>
              <a:rPr lang="zh-CN" altLang="en-US"/>
              <a:t>基于人对当前形势比道德的重视程度更高，所</a:t>
            </a:r>
            <a:r>
              <a:rPr lang="zh-CN" altLang="en-MO"/>
              <a:t>以</a:t>
            </a:r>
            <a:r>
              <a:rPr lang="zh-CN" altLang="en-US"/>
              <a:t>作</a:t>
            </a:r>
            <a:r>
              <a:rPr lang="zh-CN" altLang="en-MO"/>
              <a:t>出的</a:t>
            </a:r>
            <a:r>
              <a:rPr lang="zh-CN" altLang="en-US"/>
              <a:t>决策可能会与判断相悖。</a:t>
            </a: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/>
              <a:t>研究重点</a:t>
            </a:r>
            <a:r>
              <a:rPr lang="en-MO" b="1"/>
              <a:t>: </a:t>
            </a:r>
            <a:r>
              <a:rPr lang="zh-CN" altLang="en-US"/>
              <a:t>基于在這</a:t>
            </a:r>
            <a:r>
              <a:rPr lang="zh-CN" altLang="en-MO"/>
              <a:t>些</a:t>
            </a:r>
            <a:r>
              <a:rPr lang="zh-CN" altLang="en-US"/>
              <a:t>相</a:t>
            </a:r>
            <a:r>
              <a:rPr lang="zh-CN" altLang="en-MO"/>
              <a:t>關</a:t>
            </a:r>
            <a:r>
              <a:rPr lang="zh-CN" altLang="en-US"/>
              <a:t>大脑区域中观察到的激活差异，我们假设內外向性格在道德判断上会存在差异。</a:t>
            </a: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9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39450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uofmacau-my.sharepoint.com/personal/mc36412_um_edu_mo/_layouts/15/stream.aspx?id=/personal/mc36412_um_edu_mo/Documents/procedure.mp4&amp;referrer=StreamWebApp.Web&amp;referrerScenario=AddressBarCopied.view" TargetMode="External"/><Relationship Id="rId6" Type="http://schemas.openxmlformats.org/officeDocument/2006/relationships/image" Target="../media/image42.jpeg"/><Relationship Id="rId5" Type="http://schemas.openxmlformats.org/officeDocument/2006/relationships/hyperlink" Target="https://uofmacau-my.sharepoint.com/:v:/g/personal/mc36412_um_edu_mo/Ee0eIQPa4v9Opi3SNZcdpbEBDRkAY0pyR4gFQC-Duxy1JQ?e=ayWpD6&amp;nav=eyJwbGF5YmFja09wdGlvbnMiOnt9LCJyZWZlcnJhbEluZm8iOnsicmVmZXJyYWxBcHAiOiJTdHJlYW1XZWJBcHAiLCJyZWZlcnJhbE1vZGUiOiJtaXMiLCJyZWZlcnJhbFZpZXciOiJwb3N0cm9sbC1jb3B5bGluayIsInJlZmVycmFsUGxheWJhY2tTZXNzaW9uSWQiOiI5YjY3MmE4Ni1kOTgzLTRhOWYtODQ1Zi0wMDI2ODBiYWM0MWIifX0%3D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9.sv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F0A41-F097-742F-FB87-30361A5B1B53}"/>
              </a:ext>
            </a:extLst>
          </p:cNvPr>
          <p:cNvSpPr txBox="1"/>
          <p:nvPr/>
        </p:nvSpPr>
        <p:spPr>
          <a:xfrm>
            <a:off x="762000" y="64770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/>
              <a:t>CCBS7002 COGNITIVE NEUROSCIENCE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510A1-8044-4FD2-9E31-2411B8DDD3F3}"/>
              </a:ext>
            </a:extLst>
          </p:cNvPr>
          <p:cNvSpPr txBox="1"/>
          <p:nvPr/>
        </p:nvSpPr>
        <p:spPr>
          <a:xfrm>
            <a:off x="762000" y="1714500"/>
            <a:ext cx="1188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4800"/>
              <a:t>Group 8 Final Presentation</a:t>
            </a:r>
          </a:p>
        </p:txBody>
      </p:sp>
      <p:pic>
        <p:nvPicPr>
          <p:cNvPr id="5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AD363331-D00B-E1FA-6361-1CEBD51F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204418-21F5-4972-F521-D2B622E4E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11628"/>
              </p:ext>
            </p:extLst>
          </p:nvPr>
        </p:nvGraphicFramePr>
        <p:xfrm>
          <a:off x="2662518" y="6819900"/>
          <a:ext cx="1296296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988">
                  <a:extLst>
                    <a:ext uri="{9D8B030D-6E8A-4147-A177-3AD203B41FA5}">
                      <a16:colId xmlns:a16="http://schemas.microsoft.com/office/drawing/2014/main" val="627384034"/>
                    </a:ext>
                  </a:extLst>
                </a:gridCol>
                <a:gridCol w="4320988">
                  <a:extLst>
                    <a:ext uri="{9D8B030D-6E8A-4147-A177-3AD203B41FA5}">
                      <a16:colId xmlns:a16="http://schemas.microsoft.com/office/drawing/2014/main" val="2222400271"/>
                    </a:ext>
                  </a:extLst>
                </a:gridCol>
                <a:gridCol w="4320988">
                  <a:extLst>
                    <a:ext uri="{9D8B030D-6E8A-4147-A177-3AD203B41FA5}">
                      <a16:colId xmlns:a16="http://schemas.microsoft.com/office/drawing/2014/main" val="346586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Chan, Natalia</a:t>
                      </a:r>
                    </a:p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MC364341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Xiao, Xinyun</a:t>
                      </a:r>
                    </a:p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MC364492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Liu, Yuqi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MC364124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55221"/>
                  </a:ext>
                </a:extLst>
              </a:tr>
            </a:tbl>
          </a:graphicData>
        </a:graphic>
      </p:graphicFrame>
      <p:pic>
        <p:nvPicPr>
          <p:cNvPr id="7" name="Picture 6" descr="A person in a black shirt&#10;&#10;Description automatically generated">
            <a:extLst>
              <a:ext uri="{FF2B5EF4-FFF2-40B4-BE49-F238E27FC236}">
                <a16:creationId xmlns:a16="http://schemas.microsoft.com/office/drawing/2014/main" id="{B46915FF-76DF-5412-B135-4C111F6AE8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r="14718" b="10523"/>
          <a:stretch/>
        </p:blipFill>
        <p:spPr>
          <a:xfrm>
            <a:off x="3633063" y="3795459"/>
            <a:ext cx="2299467" cy="2880000"/>
          </a:xfrm>
          <a:prstGeom prst="rect">
            <a:avLst/>
          </a:prstGeom>
        </p:spPr>
      </p:pic>
      <p:pic>
        <p:nvPicPr>
          <p:cNvPr id="8" name="图片 2" descr="人穿着衬衫&#10;&#10;已自动生成说明">
            <a:extLst>
              <a:ext uri="{FF2B5EF4-FFF2-40B4-BE49-F238E27FC236}">
                <a16:creationId xmlns:a16="http://schemas.microsoft.com/office/drawing/2014/main" id="{73D4F5F3-A203-5573-2B7F-1E6B944CD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9257" y="3787823"/>
            <a:ext cx="2055726" cy="2880000"/>
          </a:xfrm>
          <a:prstGeom prst="rect">
            <a:avLst/>
          </a:prstGeom>
        </p:spPr>
      </p:pic>
      <p:pic>
        <p:nvPicPr>
          <p:cNvPr id="9" name="图片 3">
            <a:extLst>
              <a:ext uri="{FF2B5EF4-FFF2-40B4-BE49-F238E27FC236}">
                <a16:creationId xmlns:a16="http://schemas.microsoft.com/office/drawing/2014/main" id="{241EC895-89B6-39B4-B913-0A7B91185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000" y="3795459"/>
            <a:ext cx="2304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F70E-44B0-ED79-6A24-F4E81CCA5064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Psychromatic Questionnaire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511C2A4-658E-6196-466F-7C428E16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44" y="3238500"/>
            <a:ext cx="7772400" cy="439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B56C0-5002-9378-2663-8922CB179EF0}"/>
                  </a:ext>
                </a:extLst>
              </p:cNvPr>
              <p:cNvSpPr txBox="1"/>
              <p:nvPr/>
            </p:nvSpPr>
            <p:spPr>
              <a:xfrm>
                <a:off x="9677400" y="7767797"/>
                <a:ext cx="6822234" cy="1172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𝐓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𝐬𝐜𝐨𝐫𝐞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𝟓𝟎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MO" sz="4000" b="1" i="1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𝟏𝟎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𝐗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𝐌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𝐒𝐃</m:t>
                          </m:r>
                        </m:den>
                      </m:f>
                    </m:oMath>
                  </m:oMathPara>
                </a14:m>
                <a:endParaRPr lang="en-MO" sz="4000" b="1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B56C0-5002-9378-2663-8922CB179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7767797"/>
                <a:ext cx="6822234" cy="1172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2E40FE4-CC2C-CFC8-4508-BC0400344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6988081"/>
            <a:ext cx="2194019" cy="21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041A8-61D8-92A5-B4A1-C283EC3CD997}"/>
              </a:ext>
            </a:extLst>
          </p:cNvPr>
          <p:cNvSpPr txBox="1"/>
          <p:nvPr/>
        </p:nvSpPr>
        <p:spPr>
          <a:xfrm>
            <a:off x="1254966" y="2280464"/>
            <a:ext cx="1284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>
                <a:latin typeface="Calibri Light" panose="020F0302020204030204" pitchFamily="34" charset="0"/>
                <a:cs typeface="Calibri Light" panose="020F0302020204030204" pitchFamily="34" charset="0"/>
              </a:rPr>
              <a:t>Eysenck Personality Questionnaire (EPQ) </a:t>
            </a:r>
            <a:r>
              <a:rPr lang="en-MO" sz="2800" b="1">
                <a:latin typeface="PMingLiU" panose="02020500000000000000" pitchFamily="18" charset="-120"/>
                <a:ea typeface="PMingLiU" panose="02020500000000000000" pitchFamily="18" charset="-120"/>
                <a:cs typeface="Calibri Light" panose="020F0302020204030204" pitchFamily="34" charset="0"/>
              </a:rPr>
              <a:t>– </a:t>
            </a:r>
            <a:r>
              <a:rPr lang="zh-CN" altLang="en-US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艾森克人格測試</a:t>
            </a:r>
            <a:r>
              <a:rPr lang="en-US" altLang="zh-CN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MO" altLang="zh-CN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- </a:t>
            </a:r>
            <a:r>
              <a:rPr lang="zh-CN" altLang="en-US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成人</a:t>
            </a:r>
            <a:r>
              <a:rPr lang="zh-CN" altLang="en-US" sz="2800" b="1">
                <a:latin typeface="PMingLiU" panose="02020500000000000000" pitchFamily="18" charset="-120"/>
                <a:ea typeface="PMingLiU" panose="02020500000000000000" pitchFamily="18" charset="-120"/>
              </a:rPr>
              <a:t>中</a:t>
            </a:r>
            <a:r>
              <a:rPr lang="zh-CN" altLang="en-MO" sz="2800" b="1">
                <a:latin typeface="PMingLiU" panose="02020500000000000000" pitchFamily="18" charset="-120"/>
                <a:ea typeface="PMingLiU" panose="02020500000000000000" pitchFamily="18" charset="-120"/>
              </a:rPr>
              <a:t>文版</a:t>
            </a:r>
            <a:r>
              <a:rPr lang="en-US" altLang="zh-CN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MO" sz="2800" b="1">
              <a:latin typeface="PMingLiU" panose="02020500000000000000" pitchFamily="18" charset="-120"/>
              <a:ea typeface="PMingLiU" panose="02020500000000000000" pitchFamily="18" charset="-12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1E1B5-3D2C-C41B-8984-65780E5DF0F0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(Eysenck &amp; Eysenck, 1975, 1993; Gong, 1984; Qian et al., 2000)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0D2F2-4E2F-4D34-9359-09F4E49306E7}"/>
              </a:ext>
            </a:extLst>
          </p:cNvPr>
          <p:cNvGrpSpPr/>
          <p:nvPr/>
        </p:nvGrpSpPr>
        <p:grpSpPr>
          <a:xfrm>
            <a:off x="1905000" y="3311279"/>
            <a:ext cx="6553200" cy="3181127"/>
            <a:chOff x="1447800" y="3980466"/>
            <a:chExt cx="6553200" cy="3181127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3DF9BBC5-827C-18D1-4D5D-A682B0072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800" y="4397551"/>
              <a:ext cx="424528" cy="2687318"/>
            </a:xfrm>
            <a:custGeom>
              <a:avLst/>
              <a:gdLst/>
              <a:ahLst/>
              <a:cxnLst/>
              <a:rect l="l" t="t" r="r" b="b"/>
              <a:pathLst>
                <a:path w="755627" h="4114800">
                  <a:moveTo>
                    <a:pt x="0" y="0"/>
                  </a:moveTo>
                  <a:lnTo>
                    <a:pt x="755627" y="0"/>
                  </a:lnTo>
                  <a:lnTo>
                    <a:pt x="7556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8BD3B6-4882-049C-BD40-62ABFD4AE829}"/>
                </a:ext>
              </a:extLst>
            </p:cNvPr>
            <p:cNvSpPr txBox="1"/>
            <p:nvPr/>
          </p:nvSpPr>
          <p:spPr>
            <a:xfrm>
              <a:off x="2133600" y="3980466"/>
              <a:ext cx="5867400" cy="3181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內外向</a:t>
              </a:r>
              <a:r>
                <a:rPr lang="en-US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MO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xtraversion/Introversion</a:t>
              </a:r>
              <a:r>
                <a:rPr lang="en-MO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altLang="zh-CN" sz="2600">
                <a:latin typeface="Calibri Light" panose="020F0302020204030204" pitchFamily="34" charset="0"/>
                <a:ea typeface="PMingLiU" panose="02020500000000000000" pitchFamily="18" charset="-120"/>
                <a:cs typeface="Calibri Light" panose="020F03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神經</a:t>
              </a:r>
              <a:r>
                <a:rPr lang="zh-CN" altLang="en-MO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質</a:t>
              </a:r>
              <a:r>
                <a:rPr lang="en-MO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euroticism/Stability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altLang="zh-CN" sz="2600">
                <a:latin typeface="Calibri Light" panose="020F0302020204030204" pitchFamily="34" charset="0"/>
                <a:ea typeface="PMingLiU" panose="02020500000000000000" pitchFamily="18" charset="-120"/>
                <a:cs typeface="Calibri Light" panose="020F03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精神</a:t>
              </a:r>
              <a:r>
                <a:rPr lang="zh-CN" altLang="en-MO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質</a:t>
              </a:r>
              <a:r>
                <a:rPr lang="en-MO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sychoticism/</a:t>
              </a:r>
              <a:r>
                <a:rPr lang="en-US" sz="2600" err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Socialisation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altLang="zh-CN" sz="2600">
                <a:latin typeface="Calibri Light" panose="020F0302020204030204" pitchFamily="34" charset="0"/>
                <a:ea typeface="PMingLiU" panose="02020500000000000000" pitchFamily="18" charset="-120"/>
                <a:cs typeface="Calibri Light" panose="020F03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謊造或自身隱</a:t>
              </a:r>
              <a:r>
                <a:rPr lang="zh-CN" altLang="en-MO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蔽</a:t>
              </a:r>
              <a:r>
                <a:rPr lang="en-MO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ie/Social Desirability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sz="2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28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pic>
        <p:nvPicPr>
          <p:cNvPr id="6" name="图片 5" descr="图示&#10;&#10;已自动生成说明">
            <a:extLst>
              <a:ext uri="{FF2B5EF4-FFF2-40B4-BE49-F238E27FC236}">
                <a16:creationId xmlns:a16="http://schemas.microsoft.com/office/drawing/2014/main" id="{7636CC8B-16E3-A677-F828-8EC8AE638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92" y="2572310"/>
            <a:ext cx="9009129" cy="6392956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F70E-44B0-ED79-6A24-F4E81CCA5064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Behavioural Paradigm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EE3908-ECCB-DF28-0C9D-6964F41F1174}"/>
              </a:ext>
            </a:extLst>
          </p:cNvPr>
          <p:cNvSpPr txBox="1"/>
          <p:nvPr/>
        </p:nvSpPr>
        <p:spPr>
          <a:xfrm>
            <a:off x="8776846" y="1941661"/>
            <a:ext cx="74387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>
                <a:ea typeface="宋体"/>
                <a:cs typeface="Calibri"/>
              </a:rPr>
              <a:t>Moral jugment &amp; emotiom evaluation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4DD35-527C-0FD6-F00E-F23CAC4EB6BF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(Bland et al., 2016; Bland et al., 2020)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2FABE8-2EF7-4F8F-F69A-04ED906E443F}"/>
              </a:ext>
            </a:extLst>
          </p:cNvPr>
          <p:cNvSpPr/>
          <p:nvPr/>
        </p:nvSpPr>
        <p:spPr>
          <a:xfrm>
            <a:off x="12495544" y="6391004"/>
            <a:ext cx="3401568" cy="1247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62E9E26-A43F-0FDA-B2D5-EB159A02D73F}"/>
              </a:ext>
            </a:extLst>
          </p:cNvPr>
          <p:cNvSpPr/>
          <p:nvPr/>
        </p:nvSpPr>
        <p:spPr>
          <a:xfrm rot="11880000">
            <a:off x="11651107" y="6239142"/>
            <a:ext cx="726855" cy="851781"/>
          </a:xfrm>
          <a:custGeom>
            <a:avLst/>
            <a:gdLst>
              <a:gd name="T0" fmla="*/ 2234 w 3560"/>
              <a:gd name="T1" fmla="*/ 0 h 4508"/>
              <a:gd name="T2" fmla="*/ 908 w 3560"/>
              <a:gd name="T3" fmla="*/ 1744 h 4508"/>
              <a:gd name="T4" fmla="*/ 1605 w 3560"/>
              <a:gd name="T5" fmla="*/ 1744 h 4508"/>
              <a:gd name="T6" fmla="*/ 0 w 3560"/>
              <a:gd name="T7" fmla="*/ 4504 h 4508"/>
              <a:gd name="T8" fmla="*/ 2853 w 3560"/>
              <a:gd name="T9" fmla="*/ 1744 h 4508"/>
              <a:gd name="T10" fmla="*/ 3560 w 3560"/>
              <a:gd name="T11" fmla="*/ 1744 h 4508"/>
              <a:gd name="T12" fmla="*/ 2234 w 3560"/>
              <a:gd name="T13" fmla="*/ 0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0" h="4508">
                <a:moveTo>
                  <a:pt x="2234" y="0"/>
                </a:moveTo>
                <a:lnTo>
                  <a:pt x="908" y="1744"/>
                </a:lnTo>
                <a:lnTo>
                  <a:pt x="1605" y="1744"/>
                </a:lnTo>
                <a:cubicBezTo>
                  <a:pt x="1720" y="2943"/>
                  <a:pt x="1261" y="4094"/>
                  <a:pt x="0" y="4504"/>
                </a:cubicBezTo>
                <a:cubicBezTo>
                  <a:pt x="1622" y="4508"/>
                  <a:pt x="2541" y="3172"/>
                  <a:pt x="2853" y="1744"/>
                </a:cubicBezTo>
                <a:lnTo>
                  <a:pt x="3560" y="1744"/>
                </a:lnTo>
                <a:lnTo>
                  <a:pt x="223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 descr="图示&#10;&#10;已自动生成说明">
            <a:extLst>
              <a:ext uri="{FF2B5EF4-FFF2-40B4-BE49-F238E27FC236}">
                <a16:creationId xmlns:a16="http://schemas.microsoft.com/office/drawing/2014/main" id="{9249DCEE-E2E9-2A9E-8F53-FC4E484B7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78" y="3161739"/>
            <a:ext cx="7295030" cy="51468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C84FEC-F026-3FA3-3F4F-676530FB64D4}"/>
              </a:ext>
            </a:extLst>
          </p:cNvPr>
          <p:cNvSpPr txBox="1"/>
          <p:nvPr/>
        </p:nvSpPr>
        <p:spPr>
          <a:xfrm>
            <a:off x="2322257" y="2573672"/>
            <a:ext cx="44938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>
                <a:ea typeface="宋体"/>
                <a:cs typeface="Calibri"/>
              </a:rPr>
              <a:t>Moral jugment task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ABF2F9-1574-FDCE-A201-774264241F41}"/>
              </a:ext>
            </a:extLst>
          </p:cNvPr>
          <p:cNvSpPr txBox="1"/>
          <p:nvPr/>
        </p:nvSpPr>
        <p:spPr>
          <a:xfrm>
            <a:off x="8280026" y="7182410"/>
            <a:ext cx="41282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800">
                <a:ea typeface="+mn-lt"/>
                <a:cs typeface="+mn-lt"/>
              </a:rPr>
              <a:t>情绪很可能受之前的试次的判断的影响，所以</a:t>
            </a:r>
            <a:r>
              <a:rPr lang="zh-CN" altLang="en-US" sz="2800">
                <a:ea typeface="+mn-lt"/>
                <a:cs typeface="+mn-lt"/>
              </a:rPr>
              <a:t>将其作为非首要</a:t>
            </a:r>
            <a:r>
              <a:rPr lang="zh-CN" sz="2800">
                <a:ea typeface="+mn-lt"/>
                <a:cs typeface="+mn-lt"/>
              </a:rPr>
              <a:t>因变量。</a:t>
            </a:r>
            <a:r>
              <a:rPr lang="zh-CN" altLang="en-US" sz="2800">
                <a:ea typeface="+mn-lt"/>
                <a:cs typeface="+mn-lt"/>
              </a:rPr>
              <a:t>改部分在正式实验中被置于道德判断及惩罚意愿之后。</a:t>
            </a:r>
            <a:endParaRPr lang="zh-CN" altLang="en-US" sz="28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05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F70E-44B0-ED79-6A24-F4E81CCA5064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Behavioural Paradigm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2059BC-E031-7C4A-387A-17EF32DF6464}"/>
              </a:ext>
            </a:extLst>
          </p:cNvPr>
          <p:cNvSpPr txBox="1"/>
          <p:nvPr/>
        </p:nvSpPr>
        <p:spPr>
          <a:xfrm>
            <a:off x="11362764" y="91641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hlinkClick r:id="rId5"/>
              </a:rPr>
              <a:t>procedure.mp4</a:t>
            </a:r>
            <a:endParaRPr lang="en-US" altLang="zh-CN"/>
          </a:p>
        </p:txBody>
      </p:sp>
      <p:pic>
        <p:nvPicPr>
          <p:cNvPr id="5" name="联机媒体 4" title="procedure.mp4">
            <a:hlinkClick r:id="" action="ppaction://media"/>
            <a:extLst>
              <a:ext uri="{FF2B5EF4-FFF2-40B4-BE49-F238E27FC236}">
                <a16:creationId xmlns:a16="http://schemas.microsoft.com/office/drawing/2014/main" id="{75F744E8-D3E1-2B04-70C3-69C41480F2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433310" y="2610328"/>
            <a:ext cx="10667066" cy="65487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EE3908-ECCB-DF28-0C9D-6964F41F1174}"/>
              </a:ext>
            </a:extLst>
          </p:cNvPr>
          <p:cNvSpPr txBox="1"/>
          <p:nvPr/>
        </p:nvSpPr>
        <p:spPr>
          <a:xfrm>
            <a:off x="4581364" y="1982002"/>
            <a:ext cx="100475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>
                <a:ea typeface="宋体"/>
                <a:cs typeface="Calibri"/>
              </a:rPr>
              <a:t>Moral jugment &amp; moral emotiom evaluation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4DD35-527C-0FD6-F00E-F23CAC4EB6BF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(Bland et al., 2016; Bland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58049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5ADF4-A7CE-1611-2964-3001C094EEE7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Experimental Subjects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05DB-B955-4FFF-FEBE-90B8DF7200A6}"/>
              </a:ext>
            </a:extLst>
          </p:cNvPr>
          <p:cNvGrpSpPr/>
          <p:nvPr/>
        </p:nvGrpSpPr>
        <p:grpSpPr>
          <a:xfrm>
            <a:off x="6700999" y="6752026"/>
            <a:ext cx="5921974" cy="2810069"/>
            <a:chOff x="6700999" y="6904426"/>
            <a:chExt cx="5921974" cy="28100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A60FC2-6DB0-119E-2BC8-5E01E3AA46C8}"/>
                </a:ext>
              </a:extLst>
            </p:cNvPr>
            <p:cNvSpPr txBox="1"/>
            <p:nvPr/>
          </p:nvSpPr>
          <p:spPr>
            <a:xfrm>
              <a:off x="6763930" y="6904426"/>
              <a:ext cx="3746843" cy="279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典型外向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61.5</a:t>
              </a: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分以上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倾向外向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56.7-61.5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中间</a:t>
              </a:r>
              <a:r>
                <a:rPr lang="zh-CN" altLang="en-MO" sz="2400">
                  <a:solidFill>
                    <a:srgbClr val="333333"/>
                  </a:solidFill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>
                  <a:solidFill>
                    <a:srgbClr val="333333"/>
                  </a:solidFill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43.4-56.7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倾向內向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38.5-43.4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典型內向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38.5</a:t>
              </a: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以下</a:t>
              </a:r>
              <a:endParaRPr lang="en-MO" sz="2400">
                <a:latin typeface="PMingLiU" panose="02020500000000000000" pitchFamily="18" charset="-120"/>
                <a:ea typeface="PMingLiU" panose="02020500000000000000" pitchFamily="18" charset="-12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410B6014-51B3-D209-6601-645003B1D62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59786" y="7048499"/>
              <a:ext cx="198614" cy="1081559"/>
            </a:xfrm>
            <a:custGeom>
              <a:avLst/>
              <a:gdLst/>
              <a:ahLst/>
              <a:cxnLst/>
              <a:rect l="l" t="t" r="r" b="b"/>
              <a:pathLst>
                <a:path w="755627" h="4114800">
                  <a:moveTo>
                    <a:pt x="0" y="0"/>
                  </a:moveTo>
                  <a:lnTo>
                    <a:pt x="755627" y="0"/>
                  </a:lnTo>
                  <a:lnTo>
                    <a:pt x="7556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BACB745-211E-E758-8185-505EF6C2D5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61172" y="8632936"/>
              <a:ext cx="198614" cy="1081559"/>
            </a:xfrm>
            <a:custGeom>
              <a:avLst/>
              <a:gdLst/>
              <a:ahLst/>
              <a:cxnLst/>
              <a:rect l="l" t="t" r="r" b="b"/>
              <a:pathLst>
                <a:path w="755627" h="4114800">
                  <a:moveTo>
                    <a:pt x="0" y="0"/>
                  </a:moveTo>
                  <a:lnTo>
                    <a:pt x="755627" y="0"/>
                  </a:lnTo>
                  <a:lnTo>
                    <a:pt x="7556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398BD1-23B4-16A6-F2E7-B16B7EA45B1B}"/>
                </a:ext>
              </a:extLst>
            </p:cNvPr>
            <p:cNvSpPr txBox="1"/>
            <p:nvPr/>
          </p:nvSpPr>
          <p:spPr>
            <a:xfrm>
              <a:off x="10210800" y="7439800"/>
              <a:ext cx="24121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O" sz="2000">
                  <a:highlight>
                    <a:srgbClr val="F3CFD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外向型</a:t>
              </a:r>
              <a:r>
                <a:rPr lang="en-MO" sz="2000">
                  <a:highlight>
                    <a:srgbClr val="F3CFDF"/>
                  </a:highlight>
                </a:rPr>
                <a:t> </a:t>
              </a:r>
              <a:r>
                <a:rPr lang="en-MO" sz="2200">
                  <a:highlight>
                    <a:srgbClr val="F3CFD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(Extrovert)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990DCE-BB58-056C-DACD-0B1194F847E4}"/>
                </a:ext>
              </a:extLst>
            </p:cNvPr>
            <p:cNvSpPr txBox="1"/>
            <p:nvPr/>
          </p:nvSpPr>
          <p:spPr>
            <a:xfrm>
              <a:off x="10023740" y="8994144"/>
              <a:ext cx="24121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O" sz="2000">
                  <a:highlight>
                    <a:srgbClr val="D2E3E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內向型</a:t>
              </a:r>
              <a:r>
                <a:rPr lang="en-MO" sz="2000">
                  <a:highlight>
                    <a:srgbClr val="D2E3EF"/>
                  </a:highlight>
                </a:rPr>
                <a:t> </a:t>
              </a:r>
              <a:r>
                <a:rPr lang="en-MO" sz="2200">
                  <a:highlight>
                    <a:srgbClr val="D2E3E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(Introvert)</a:t>
              </a:r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06D05089-0576-0ADA-4A6C-04C674DDD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0999" y="8194727"/>
              <a:ext cx="824140" cy="322445"/>
            </a:xfrm>
            <a:custGeom>
              <a:avLst/>
              <a:gdLst/>
              <a:ahLst/>
              <a:cxnLst/>
              <a:rect l="l" t="t" r="r" b="b"/>
              <a:pathLst>
                <a:path w="7315200" h="2862072">
                  <a:moveTo>
                    <a:pt x="0" y="0"/>
                  </a:moveTo>
                  <a:lnTo>
                    <a:pt x="7315200" y="0"/>
                  </a:lnTo>
                  <a:lnTo>
                    <a:pt x="7315200" y="2862072"/>
                  </a:lnTo>
                  <a:lnTo>
                    <a:pt x="0" y="28620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alphaModFix amt="55158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59F98-C670-FE1F-906F-DC07D755D6CB}"/>
              </a:ext>
            </a:extLst>
          </p:cNvPr>
          <p:cNvGrpSpPr/>
          <p:nvPr/>
        </p:nvGrpSpPr>
        <p:grpSpPr>
          <a:xfrm>
            <a:off x="1109727" y="2628900"/>
            <a:ext cx="16068546" cy="3786409"/>
            <a:chOff x="1109727" y="2781300"/>
            <a:chExt cx="16068546" cy="37864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F256B90-73F7-2926-FB99-2AC5FBB1A2CB}"/>
                </a:ext>
              </a:extLst>
            </p:cNvPr>
            <p:cNvGrpSpPr/>
            <p:nvPr/>
          </p:nvGrpSpPr>
          <p:grpSpPr>
            <a:xfrm>
              <a:off x="1109727" y="2781300"/>
              <a:ext cx="16068546" cy="3786409"/>
              <a:chOff x="852221" y="2387138"/>
              <a:chExt cx="16068546" cy="3786409"/>
            </a:xfrm>
          </p:grpSpPr>
          <p:pic>
            <p:nvPicPr>
              <p:cNvPr id="10" name="Picture 9" descr="A white rectangular box with black text&#10;&#10;Description automatically generated">
                <a:extLst>
                  <a:ext uri="{FF2B5EF4-FFF2-40B4-BE49-F238E27FC236}">
                    <a16:creationId xmlns:a16="http://schemas.microsoft.com/office/drawing/2014/main" id="{0246C077-4C3D-C392-8EB1-2EDCF48ED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4419" y="2409289"/>
                <a:ext cx="5981700" cy="1371600"/>
              </a:xfrm>
              <a:prstGeom prst="rect">
                <a:avLst/>
              </a:prstGeom>
            </p:spPr>
          </p:pic>
          <p:pic>
            <p:nvPicPr>
              <p:cNvPr id="14" name="Picture 13" descr="A table with numbers and symbols&#10;&#10;Description automatically generated">
                <a:extLst>
                  <a:ext uri="{FF2B5EF4-FFF2-40B4-BE49-F238E27FC236}">
                    <a16:creationId xmlns:a16="http://schemas.microsoft.com/office/drawing/2014/main" id="{F4E35B33-0F90-BB7F-C19D-E3BD7AA77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21" y="4063947"/>
                <a:ext cx="6926096" cy="2109600"/>
              </a:xfrm>
              <a:prstGeom prst="rect">
                <a:avLst/>
              </a:prstGeom>
            </p:spPr>
          </p:pic>
          <p:pic>
            <p:nvPicPr>
              <p:cNvPr id="17" name="Picture 16" descr="A white paper with black text&#10;&#10;Description automatically generated">
                <a:extLst>
                  <a:ext uri="{FF2B5EF4-FFF2-40B4-BE49-F238E27FC236}">
                    <a16:creationId xmlns:a16="http://schemas.microsoft.com/office/drawing/2014/main" id="{5F7A8783-FA15-91F2-CCEB-44080A9B0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3267" y="4054496"/>
                <a:ext cx="6667500" cy="1727200"/>
              </a:xfrm>
              <a:prstGeom prst="rect">
                <a:avLst/>
              </a:prstGeom>
            </p:spPr>
          </p:pic>
          <p:pic>
            <p:nvPicPr>
              <p:cNvPr id="20" name="Picture 19" descr="A white rectangular box with black text&#10;&#10;Description automatically generated">
                <a:extLst>
                  <a:ext uri="{FF2B5EF4-FFF2-40B4-BE49-F238E27FC236}">
                    <a16:creationId xmlns:a16="http://schemas.microsoft.com/office/drawing/2014/main" id="{C498BF35-726F-5D04-7981-F546F176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2517" y="2387138"/>
                <a:ext cx="5969000" cy="1384300"/>
              </a:xfrm>
              <a:prstGeom prst="rect">
                <a:avLst/>
              </a:prstGeom>
            </p:spPr>
          </p:pic>
        </p:grpSp>
        <p:sp>
          <p:nvSpPr>
            <p:cNvPr id="2" name="Freeform 3">
              <a:extLst>
                <a:ext uri="{FF2B5EF4-FFF2-40B4-BE49-F238E27FC236}">
                  <a16:creationId xmlns:a16="http://schemas.microsoft.com/office/drawing/2014/main" id="{BA585730-9B4D-7B71-A4EC-82375B12C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55" y="4995972"/>
              <a:ext cx="1450085" cy="1033874"/>
            </a:xfrm>
            <a:custGeom>
              <a:avLst/>
              <a:gdLst/>
              <a:ahLst/>
              <a:cxnLst/>
              <a:rect l="l" t="t" r="r" b="b"/>
              <a:pathLst>
                <a:path w="2885655" h="2057400">
                  <a:moveTo>
                    <a:pt x="0" y="0"/>
                  </a:moveTo>
                  <a:lnTo>
                    <a:pt x="2885654" y="0"/>
                  </a:lnTo>
                  <a:lnTo>
                    <a:pt x="2885654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A99C59-3905-D2EF-D0F7-E1ADF0A8B9FD}"/>
                </a:ext>
              </a:extLst>
            </p:cNvPr>
            <p:cNvSpPr/>
            <p:nvPr/>
          </p:nvSpPr>
          <p:spPr>
            <a:xfrm>
              <a:off x="1143000" y="5769122"/>
              <a:ext cx="947673" cy="276746"/>
            </a:xfrm>
            <a:prstGeom prst="rect">
              <a:avLst/>
            </a:prstGeom>
            <a:solidFill>
              <a:srgbClr val="D2E3EF">
                <a:alpha val="546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13A889-0D3E-83C6-FC21-50E2D720D909}"/>
                </a:ext>
              </a:extLst>
            </p:cNvPr>
            <p:cNvSpPr/>
            <p:nvPr/>
          </p:nvSpPr>
          <p:spPr>
            <a:xfrm>
              <a:off x="10558527" y="5372100"/>
              <a:ext cx="947673" cy="276746"/>
            </a:xfrm>
            <a:prstGeom prst="rect">
              <a:avLst/>
            </a:prstGeom>
            <a:solidFill>
              <a:srgbClr val="D2E3EF">
                <a:alpha val="545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21AB2C-BF57-0A7B-BE23-FC8961ACD6D9}"/>
                </a:ext>
              </a:extLst>
            </p:cNvPr>
            <p:cNvSpPr/>
            <p:nvPr/>
          </p:nvSpPr>
          <p:spPr>
            <a:xfrm>
              <a:off x="10558527" y="5003132"/>
              <a:ext cx="947673" cy="276746"/>
            </a:xfrm>
            <a:prstGeom prst="rect">
              <a:avLst/>
            </a:prstGeom>
            <a:solidFill>
              <a:srgbClr val="F3CFDF">
                <a:alpha val="545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>
                <a:highlight>
                  <a:srgbClr val="D2E3EF"/>
                </a:highligh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BB94F3-54BD-5FA8-76F1-1B96EBEDC5B2}"/>
                </a:ext>
              </a:extLst>
            </p:cNvPr>
            <p:cNvSpPr/>
            <p:nvPr/>
          </p:nvSpPr>
          <p:spPr>
            <a:xfrm>
              <a:off x="1143000" y="5019154"/>
              <a:ext cx="947673" cy="276746"/>
            </a:xfrm>
            <a:prstGeom prst="rect">
              <a:avLst/>
            </a:prstGeom>
            <a:solidFill>
              <a:srgbClr val="F3CFDF">
                <a:alpha val="545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>
                <a:highlight>
                  <a:srgbClr val="F3CFDF"/>
                </a:highlight>
              </a:endParaRPr>
            </a:p>
          </p:txBody>
        </p:sp>
        <p:sp>
          <p:nvSpPr>
            <p:cNvPr id="25" name="Freeform 2">
              <a:extLst>
                <a:ext uri="{FF2B5EF4-FFF2-40B4-BE49-F238E27FC236}">
                  <a16:creationId xmlns:a16="http://schemas.microsoft.com/office/drawing/2014/main" id="{D31E869E-1EBF-50BD-1F58-76EAEFFA5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1469" y="5372100"/>
              <a:ext cx="824140" cy="322445"/>
            </a:xfrm>
            <a:custGeom>
              <a:avLst/>
              <a:gdLst/>
              <a:ahLst/>
              <a:cxnLst/>
              <a:rect l="l" t="t" r="r" b="b"/>
              <a:pathLst>
                <a:path w="7315200" h="2862072">
                  <a:moveTo>
                    <a:pt x="0" y="0"/>
                  </a:moveTo>
                  <a:lnTo>
                    <a:pt x="7315200" y="0"/>
                  </a:lnTo>
                  <a:lnTo>
                    <a:pt x="7315200" y="2862072"/>
                  </a:lnTo>
                  <a:lnTo>
                    <a:pt x="0" y="28620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</p:spTree>
    <p:extLst>
      <p:ext uri="{BB962C8B-B14F-4D97-AF65-F5344CB8AC3E}">
        <p14:creationId xmlns:p14="http://schemas.microsoft.com/office/powerpoint/2010/main" val="290731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372502"/>
              </p:ext>
            </p:extLst>
          </p:nvPr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813423"/>
              </p:ext>
            </p:extLst>
          </p:nvPr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066803"/>
              </p:ext>
            </p:extLst>
          </p:nvPr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226245"/>
              </p:ext>
            </p:extLst>
          </p:nvPr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文本框 9">
            <a:extLst>
              <a:ext uri="{FF2B5EF4-FFF2-40B4-BE49-F238E27FC236}">
                <a16:creationId xmlns:a16="http://schemas.microsoft.com/office/drawing/2014/main" id="{7E45C677-A903-9B1A-0F70-75431308970A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7893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/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/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/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/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0C59AD7-49A3-4803-21C8-47B0797AB322}"/>
              </a:ext>
            </a:extLst>
          </p:cNvPr>
          <p:cNvSpPr/>
          <p:nvPr/>
        </p:nvSpPr>
        <p:spPr>
          <a:xfrm>
            <a:off x="0" y="5488354"/>
            <a:ext cx="18288000" cy="3567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E1958B-9EFB-3129-7DE8-99E1C9E1ABF7}"/>
              </a:ext>
            </a:extLst>
          </p:cNvPr>
          <p:cNvSpPr/>
          <p:nvPr/>
        </p:nvSpPr>
        <p:spPr>
          <a:xfrm>
            <a:off x="2039815" y="2639028"/>
            <a:ext cx="4789248" cy="23315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26C916-2BEB-C6FE-91F0-D8D3B08915D3}"/>
              </a:ext>
            </a:extLst>
          </p:cNvPr>
          <p:cNvSpPr/>
          <p:nvPr/>
        </p:nvSpPr>
        <p:spPr>
          <a:xfrm>
            <a:off x="10406011" y="2639028"/>
            <a:ext cx="4850921" cy="23315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30D4DE90-B750-643A-465F-4BD0FF32B0A1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57962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/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/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/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/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0C59AD7-49A3-4803-21C8-47B0797AB322}"/>
              </a:ext>
            </a:extLst>
          </p:cNvPr>
          <p:cNvSpPr/>
          <p:nvPr/>
        </p:nvSpPr>
        <p:spPr>
          <a:xfrm>
            <a:off x="0" y="5488354"/>
            <a:ext cx="18288000" cy="3567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E1958B-9EFB-3129-7DE8-99E1C9E1ABF7}"/>
              </a:ext>
            </a:extLst>
          </p:cNvPr>
          <p:cNvSpPr/>
          <p:nvPr/>
        </p:nvSpPr>
        <p:spPr>
          <a:xfrm flipH="1">
            <a:off x="6829061" y="2525486"/>
            <a:ext cx="1298937" cy="2445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26C916-2BEB-C6FE-91F0-D8D3B08915D3}"/>
              </a:ext>
            </a:extLst>
          </p:cNvPr>
          <p:cNvSpPr/>
          <p:nvPr/>
        </p:nvSpPr>
        <p:spPr>
          <a:xfrm flipH="1">
            <a:off x="15239999" y="2525486"/>
            <a:ext cx="1291769" cy="2445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3E299D-D94A-62E6-17D2-327195E8219C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944132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/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/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/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/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DAA9FCE-8C12-D469-392D-99B527204F23}"/>
              </a:ext>
            </a:extLst>
          </p:cNvPr>
          <p:cNvSpPr/>
          <p:nvPr/>
        </p:nvSpPr>
        <p:spPr>
          <a:xfrm>
            <a:off x="0" y="1772695"/>
            <a:ext cx="18288000" cy="3567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C5AC7950-5344-5D82-DD07-B1BDC86B8598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99834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3C6AC66-7BC6-13E8-B1D6-6C7A4EF63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6458"/>
              </p:ext>
            </p:extLst>
          </p:nvPr>
        </p:nvGraphicFramePr>
        <p:xfrm>
          <a:off x="820656" y="5681934"/>
          <a:ext cx="16659054" cy="3129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74">
                  <a:extLst>
                    <a:ext uri="{9D8B030D-6E8A-4147-A177-3AD203B41FA5}">
                      <a16:colId xmlns:a16="http://schemas.microsoft.com/office/drawing/2014/main" val="1783185212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389503089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044168146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829672331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455949212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61455634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1992581925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70388505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190502675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3285096917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1501872084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37694734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905424841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93302488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843166912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1458488366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563288853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931925353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401398268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361627874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345584442"/>
                    </a:ext>
                  </a:extLst>
                </a:gridCol>
              </a:tblGrid>
              <a:tr h="4946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变量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伤人未遂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成功伤人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无伤人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意外伤人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91214"/>
                  </a:ext>
                </a:extLst>
              </a:tr>
              <a:tr h="656376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8867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内外向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321249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神经质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0.70*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-0.69*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-0.66*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-0.76**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42182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精神质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-0.58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0.76**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-0.62*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-0.61*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0.69*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520958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掩饰性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-0.76**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0.69*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0.77**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0.75**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-0.57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27059"/>
                  </a:ext>
                </a:extLst>
              </a:tr>
            </a:tbl>
          </a:graphicData>
        </a:graphic>
      </p:graphicFrame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594252B-00B0-4839-4AFD-712C2CA3FECC}"/>
              </a:ext>
            </a:extLst>
          </p:cNvPr>
          <p:cNvCxnSpPr>
            <a:cxnSpLocks/>
          </p:cNvCxnSpPr>
          <p:nvPr/>
        </p:nvCxnSpPr>
        <p:spPr>
          <a:xfrm>
            <a:off x="2216560" y="6191576"/>
            <a:ext cx="3760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B4BF8A6-2AAC-57C1-F5F5-33C3239AC529}"/>
              </a:ext>
            </a:extLst>
          </p:cNvPr>
          <p:cNvCxnSpPr>
            <a:cxnSpLocks/>
          </p:cNvCxnSpPr>
          <p:nvPr/>
        </p:nvCxnSpPr>
        <p:spPr>
          <a:xfrm>
            <a:off x="6072978" y="6191576"/>
            <a:ext cx="3706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920BF97-B3CE-1343-BCA3-A0AD2BDBBB06}"/>
              </a:ext>
            </a:extLst>
          </p:cNvPr>
          <p:cNvCxnSpPr>
            <a:cxnSpLocks/>
          </p:cNvCxnSpPr>
          <p:nvPr/>
        </p:nvCxnSpPr>
        <p:spPr>
          <a:xfrm>
            <a:off x="9875318" y="6191576"/>
            <a:ext cx="3706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D89AF11-ED5D-B2C1-48BF-E846F5708C86}"/>
              </a:ext>
            </a:extLst>
          </p:cNvPr>
          <p:cNvCxnSpPr>
            <a:cxnSpLocks/>
          </p:cNvCxnSpPr>
          <p:nvPr/>
        </p:nvCxnSpPr>
        <p:spPr>
          <a:xfrm>
            <a:off x="13677659" y="6191576"/>
            <a:ext cx="3789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602D4FC-2790-71C7-FA4F-BBEE3E8B243D}"/>
              </a:ext>
            </a:extLst>
          </p:cNvPr>
          <p:cNvSpPr txBox="1"/>
          <p:nvPr/>
        </p:nvSpPr>
        <p:spPr>
          <a:xfrm>
            <a:off x="749850" y="8885391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 </a:t>
            </a:r>
            <a:r>
              <a:rPr lang="nn-NO" altLang="zh-CN" sz="1400"/>
              <a:t>*</a:t>
            </a:r>
            <a:r>
              <a:rPr lang="nn-NO" altLang="zh-CN" sz="1400" i="1"/>
              <a:t>p </a:t>
            </a:r>
            <a:r>
              <a:rPr lang="nn-NO" altLang="zh-CN" sz="1400"/>
              <a:t>&lt; 0.05; **</a:t>
            </a:r>
            <a:r>
              <a:rPr lang="nn-NO" altLang="zh-CN" sz="1400" i="1"/>
              <a:t>p </a:t>
            </a:r>
            <a:r>
              <a:rPr lang="nn-NO" altLang="zh-CN" sz="1400"/>
              <a:t>&lt; 0.01</a:t>
            </a:r>
            <a:r>
              <a:rPr lang="en-US" altLang="zh-CN" sz="1400"/>
              <a:t>; </a:t>
            </a:r>
            <a:r>
              <a:rPr lang="zh-CN" altLang="en-US" sz="1400"/>
              <a:t>双尾检验</a:t>
            </a:r>
            <a:r>
              <a:rPr lang="zh-CN" altLang="nn-NO" sz="1400"/>
              <a:t>。</a:t>
            </a:r>
            <a:endParaRPr lang="zh-CN" altLang="en-US" sz="14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17E8CF-F0EA-4828-DC32-08EF11CB4494}"/>
              </a:ext>
            </a:extLst>
          </p:cNvPr>
          <p:cNvSpPr txBox="1"/>
          <p:nvPr/>
        </p:nvSpPr>
        <p:spPr>
          <a:xfrm>
            <a:off x="6493480" y="5300102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/>
              <a:t>艾森克人格三因素与各条件评分相关矩阵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03FB6D5-5B30-0226-ABBE-7220E102F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99160"/>
              </p:ext>
            </p:extLst>
          </p:nvPr>
        </p:nvGraphicFramePr>
        <p:xfrm>
          <a:off x="820656" y="2381678"/>
          <a:ext cx="16646688" cy="166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612">
                  <a:extLst>
                    <a:ext uri="{9D8B030D-6E8A-4147-A177-3AD203B41FA5}">
                      <a16:colId xmlns:a16="http://schemas.microsoft.com/office/drawing/2014/main" val="675825083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703541325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74583334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46721471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483604650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34344819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794698434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04635203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789881578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983916633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29513717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33688424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97221405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517502118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47704923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414938200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418264220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7960250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28891132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696982581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52181481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89684470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68562231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002163322"/>
                    </a:ext>
                  </a:extLst>
                </a:gridCol>
              </a:tblGrid>
              <a:tr h="4946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内外向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神经质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精神质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掩饰性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伤人未遂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成功伤人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无伤人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意外伤人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32148"/>
                  </a:ext>
                </a:extLst>
              </a:tr>
              <a:tr h="6563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517299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55.73 ± 4.84 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57.91 ± 3.87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48.54 ± 3.82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33.88 ± 3.51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 ± 0.39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3.88 ± 0.35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 ± 0.39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 ± 0.38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 ± 0.34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 ± 0.45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 ± 0.40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 ± 0.45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 ± 0.44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 ± 0.49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 ± 0.27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 ± 0.26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 ± 0.28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 ± 0.28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 ± 0.24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 ± 0.39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 ± 0.33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 ± 0.34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 ± 0.35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4.85 ± 0.42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603276"/>
                  </a:ext>
                </a:extLst>
              </a:tr>
            </a:tbl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72191A1-3B32-9153-26E0-508349682AA8}"/>
              </a:ext>
            </a:extLst>
          </p:cNvPr>
          <p:cNvCxnSpPr>
            <a:cxnSpLocks/>
          </p:cNvCxnSpPr>
          <p:nvPr/>
        </p:nvCxnSpPr>
        <p:spPr>
          <a:xfrm>
            <a:off x="3616055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81CF580-DE10-9A3F-8E0F-723FC97B9BEF}"/>
              </a:ext>
            </a:extLst>
          </p:cNvPr>
          <p:cNvCxnSpPr>
            <a:cxnSpLocks/>
          </p:cNvCxnSpPr>
          <p:nvPr/>
        </p:nvCxnSpPr>
        <p:spPr>
          <a:xfrm>
            <a:off x="7106952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399A288-94CB-370C-1025-CDD652B19CE6}"/>
              </a:ext>
            </a:extLst>
          </p:cNvPr>
          <p:cNvCxnSpPr>
            <a:cxnSpLocks/>
          </p:cNvCxnSpPr>
          <p:nvPr/>
        </p:nvCxnSpPr>
        <p:spPr>
          <a:xfrm>
            <a:off x="10597849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1BE8038-93B1-80A7-B2FB-3307BC51335D}"/>
              </a:ext>
            </a:extLst>
          </p:cNvPr>
          <p:cNvCxnSpPr>
            <a:cxnSpLocks/>
          </p:cNvCxnSpPr>
          <p:nvPr/>
        </p:nvCxnSpPr>
        <p:spPr>
          <a:xfrm>
            <a:off x="14088747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8BB84CD-75ED-7824-A59B-F0797BE1B08F}"/>
              </a:ext>
            </a:extLst>
          </p:cNvPr>
          <p:cNvSpPr txBox="1"/>
          <p:nvPr/>
        </p:nvSpPr>
        <p:spPr>
          <a:xfrm>
            <a:off x="6414971" y="2011444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/>
              <a:t>艾森克人格三因素与各条件评分均数与标准误 </a:t>
            </a:r>
            <a:r>
              <a:rPr lang="en-US" altLang="zh-CN" sz="1400" b="1"/>
              <a:t>(</a:t>
            </a:r>
            <a:r>
              <a:rPr lang="en-US" altLang="zh-CN" sz="1400" b="1" i="1"/>
              <a:t>M</a:t>
            </a:r>
            <a:r>
              <a:rPr lang="en-US" altLang="zh-CN" sz="1400" b="1"/>
              <a:t>±</a:t>
            </a:r>
            <a:r>
              <a:rPr lang="en-US" altLang="zh-CN" sz="1400" b="1" i="1"/>
              <a:t>SE</a:t>
            </a:r>
            <a:r>
              <a:rPr lang="en-US" altLang="zh-CN" sz="1400" b="1"/>
              <a:t>)</a:t>
            </a:r>
            <a:endParaRPr lang="zh-CN" altLang="en-US" sz="1400" b="1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7C5FD68-28EB-54A2-EB10-82FDA659478A}"/>
              </a:ext>
            </a:extLst>
          </p:cNvPr>
          <p:cNvSpPr txBox="1"/>
          <p:nvPr/>
        </p:nvSpPr>
        <p:spPr>
          <a:xfrm>
            <a:off x="749850" y="4142228"/>
            <a:ext cx="1664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373574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F29E55-73D9-ED63-421F-FDFDDD68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64" y="2597314"/>
            <a:ext cx="16445272" cy="48797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B84F13-D400-510B-A7EF-5B9DD1212FB0}"/>
              </a:ext>
            </a:extLst>
          </p:cNvPr>
          <p:cNvSpPr txBox="1"/>
          <p:nvPr/>
        </p:nvSpPr>
        <p:spPr>
          <a:xfrm>
            <a:off x="6550803" y="6794043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↓</a:t>
            </a:r>
            <a:endParaRPr lang="en-US" altLang="zh-CN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0.68, </a:t>
            </a:r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0.030 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2A0E78-51C5-64E1-DEE8-0A241914765F}"/>
              </a:ext>
            </a:extLst>
          </p:cNvPr>
          <p:cNvSpPr txBox="1"/>
          <p:nvPr/>
        </p:nvSpPr>
        <p:spPr>
          <a:xfrm>
            <a:off x="14765938" y="4245772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↓</a:t>
            </a:r>
            <a:endParaRPr lang="en-US" altLang="zh-CN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-0.67, </a:t>
            </a:r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0.033 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C0E7B8-5079-A8F2-7C78-EE1F39FAA21E}"/>
              </a:ext>
            </a:extLst>
          </p:cNvPr>
          <p:cNvSpPr txBox="1"/>
          <p:nvPr/>
        </p:nvSpPr>
        <p:spPr>
          <a:xfrm>
            <a:off x="7093125" y="392623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1">
                <a:solidFill>
                  <a:srgbClr val="C00000"/>
                </a:solidFill>
              </a:rPr>
              <a:t>×</a:t>
            </a:r>
            <a:endParaRPr lang="zh-CN" altLang="en-US" sz="4400" b="1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22D91A-4AA1-8571-B2C3-1772A7B77267}"/>
              </a:ext>
            </a:extLst>
          </p:cNvPr>
          <p:cNvSpPr txBox="1"/>
          <p:nvPr/>
        </p:nvSpPr>
        <p:spPr>
          <a:xfrm>
            <a:off x="9903664" y="392623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1">
                <a:solidFill>
                  <a:srgbClr val="C00000"/>
                </a:solidFill>
              </a:rPr>
              <a:t>×</a:t>
            </a:r>
            <a:endParaRPr lang="zh-CN" altLang="en-US" sz="4400" b="1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1EC6B0-22B4-8C4D-659F-F82C06832102}"/>
              </a:ext>
            </a:extLst>
          </p:cNvPr>
          <p:cNvSpPr txBox="1"/>
          <p:nvPr/>
        </p:nvSpPr>
        <p:spPr>
          <a:xfrm>
            <a:off x="1086678" y="7912054"/>
            <a:ext cx="1588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33837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A05A53-31B1-F424-5E6F-5DB20105877D}"/>
              </a:ext>
            </a:extLst>
          </p:cNvPr>
          <p:cNvSpPr/>
          <p:nvPr/>
        </p:nvSpPr>
        <p:spPr>
          <a:xfrm>
            <a:off x="0" y="-15616"/>
            <a:ext cx="18364200" cy="10381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O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28ABE5B-05B1-FBDC-14D1-9DB9722FC2B4}"/>
              </a:ext>
            </a:extLst>
          </p:cNvPr>
          <p:cNvSpPr/>
          <p:nvPr/>
        </p:nvSpPr>
        <p:spPr>
          <a:xfrm rot="211599" flipH="1">
            <a:off x="3421204" y="456103"/>
            <a:ext cx="15113658" cy="9231274"/>
          </a:xfrm>
          <a:custGeom>
            <a:avLst/>
            <a:gdLst/>
            <a:ahLst/>
            <a:cxnLst/>
            <a:rect l="l" t="t" r="r" b="b"/>
            <a:pathLst>
              <a:path w="18735059" h="9231274">
                <a:moveTo>
                  <a:pt x="18735059" y="0"/>
                </a:moveTo>
                <a:lnTo>
                  <a:pt x="0" y="0"/>
                </a:lnTo>
                <a:lnTo>
                  <a:pt x="0" y="9231275"/>
                </a:lnTo>
                <a:lnTo>
                  <a:pt x="18735059" y="9231275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961"/>
            </a:stretch>
          </a:blipFill>
        </p:spPr>
        <p:txBody>
          <a:bodyPr/>
          <a:lstStyle/>
          <a:p>
            <a:endParaRPr lang="en-MO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315482" cy="10366240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4"/>
                </a:lnTo>
                <a:lnTo>
                  <a:pt x="0" y="1265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1" t="-11424" r="-7218" b="-10658"/>
            </a:stretch>
          </a:blipFill>
        </p:spPr>
        <p:txBody>
          <a:bodyPr/>
          <a:lstStyle/>
          <a:p>
            <a:endParaRPr lang="en-MO"/>
          </a:p>
        </p:txBody>
      </p:sp>
      <p:sp>
        <p:nvSpPr>
          <p:cNvPr id="6" name="TextBox 6"/>
          <p:cNvSpPr txBox="1"/>
          <p:nvPr/>
        </p:nvSpPr>
        <p:spPr>
          <a:xfrm>
            <a:off x="1028700" y="3248312"/>
            <a:ext cx="16613841" cy="2101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Modulating Moral Judgment: Exploring Effects of Transcranial Direct Current Stimulation (</a:t>
            </a:r>
            <a:r>
              <a:rPr lang="en-US" sz="48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tDCS</a:t>
            </a:r>
            <a:r>
              <a:rPr lang="en-US"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on Prefrontal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3F2F4-0801-2189-B383-BD9C57F0FA8B}"/>
              </a:ext>
            </a:extLst>
          </p:cNvPr>
          <p:cNvSpPr txBox="1"/>
          <p:nvPr/>
        </p:nvSpPr>
        <p:spPr>
          <a:xfrm>
            <a:off x="944119" y="2552700"/>
            <a:ext cx="5107405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MO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O" sz="2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B44ADBF-FFAE-7484-9556-DE0664B32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675512"/>
              </p:ext>
            </p:extLst>
          </p:nvPr>
        </p:nvGraphicFramePr>
        <p:xfrm>
          <a:off x="2099575" y="1688450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59DBA55-8FC8-8404-763C-FC05E047E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770564"/>
              </p:ext>
            </p:extLst>
          </p:nvPr>
        </p:nvGraphicFramePr>
        <p:xfrm>
          <a:off x="9952076" y="1688451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F510C72-448E-9554-98F6-ABB475FE0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420478"/>
              </p:ext>
            </p:extLst>
          </p:nvPr>
        </p:nvGraphicFramePr>
        <p:xfrm>
          <a:off x="2099575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A5DCFBA-971E-824B-4E08-C00E06A9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469378"/>
              </p:ext>
            </p:extLst>
          </p:nvPr>
        </p:nvGraphicFramePr>
        <p:xfrm>
          <a:off x="9952076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05562938-988E-EBB8-BC77-73704C304C29}"/>
              </a:ext>
            </a:extLst>
          </p:cNvPr>
          <p:cNvSpPr txBox="1"/>
          <p:nvPr/>
        </p:nvSpPr>
        <p:spPr>
          <a:xfrm>
            <a:off x="4676575" y="514030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FA5E1C-A609-8124-25B9-1094B9305EA0}"/>
              </a:ext>
            </a:extLst>
          </p:cNvPr>
          <p:cNvSpPr txBox="1"/>
          <p:nvPr/>
        </p:nvSpPr>
        <p:spPr>
          <a:xfrm>
            <a:off x="12529077" y="516982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DE5593-A57F-8936-DFE8-1FE862378482}"/>
              </a:ext>
            </a:extLst>
          </p:cNvPr>
          <p:cNvSpPr txBox="1"/>
          <p:nvPr/>
        </p:nvSpPr>
        <p:spPr>
          <a:xfrm>
            <a:off x="4676575" y="60482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FF006-42A4-D120-7405-BB5DFC2F3E02}"/>
              </a:ext>
            </a:extLst>
          </p:cNvPr>
          <p:cNvSpPr txBox="1"/>
          <p:nvPr/>
        </p:nvSpPr>
        <p:spPr>
          <a:xfrm>
            <a:off x="12529077" y="60498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A2CF1F-256C-F01D-C65E-F9D695D4BFED}"/>
              </a:ext>
            </a:extLst>
          </p:cNvPr>
          <p:cNvSpPr txBox="1"/>
          <p:nvPr/>
        </p:nvSpPr>
        <p:spPr>
          <a:xfrm>
            <a:off x="6517265" y="4457137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0.70,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0.016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9BA88-1F2B-5C44-613F-2D99D4A0843A}"/>
              </a:ext>
            </a:extLst>
          </p:cNvPr>
          <p:cNvSpPr txBox="1"/>
          <p:nvPr/>
        </p:nvSpPr>
        <p:spPr>
          <a:xfrm>
            <a:off x="14396003" y="44571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-0.69,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0.018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FEDB5E-EC6A-FEA8-ED4A-6AC361AAC320}"/>
              </a:ext>
            </a:extLst>
          </p:cNvPr>
          <p:cNvSpPr txBox="1"/>
          <p:nvPr/>
        </p:nvSpPr>
        <p:spPr>
          <a:xfrm>
            <a:off x="6510050" y="6714759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0.029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EE198B-3FC0-9DE2-F07A-1F67FC3F95ED}"/>
              </a:ext>
            </a:extLst>
          </p:cNvPr>
          <p:cNvSpPr txBox="1"/>
          <p:nvPr/>
        </p:nvSpPr>
        <p:spPr>
          <a:xfrm>
            <a:off x="14396003" y="671475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-0.76,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0.007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10224C-4F6A-9E0B-C825-A45A171BBA5B}"/>
              </a:ext>
            </a:extLst>
          </p:cNvPr>
          <p:cNvSpPr txBox="1"/>
          <p:nvPr/>
        </p:nvSpPr>
        <p:spPr>
          <a:xfrm>
            <a:off x="1749523" y="3119786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道德评判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7333F6-1E74-FAD6-6B58-57D2BE0E3475}"/>
              </a:ext>
            </a:extLst>
          </p:cNvPr>
          <p:cNvSpPr txBox="1"/>
          <p:nvPr/>
        </p:nvSpPr>
        <p:spPr>
          <a:xfrm>
            <a:off x="9551966" y="3119784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惩罚意愿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A62D74-F5BA-F32D-901F-E2231ED7B642}"/>
              </a:ext>
            </a:extLst>
          </p:cNvPr>
          <p:cNvSpPr txBox="1"/>
          <p:nvPr/>
        </p:nvSpPr>
        <p:spPr>
          <a:xfrm>
            <a:off x="1749523" y="7461895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厌恶情绪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49C488-B2E5-444F-D269-5F21EBA32EC9}"/>
              </a:ext>
            </a:extLst>
          </p:cNvPr>
          <p:cNvSpPr txBox="1"/>
          <p:nvPr/>
        </p:nvSpPr>
        <p:spPr>
          <a:xfrm>
            <a:off x="9551966" y="7461891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愤怒情绪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7039FCE-594F-41E3-15A7-BC106388766A}"/>
              </a:ext>
            </a:extLst>
          </p:cNvPr>
          <p:cNvSpPr txBox="1"/>
          <p:nvPr/>
        </p:nvSpPr>
        <p:spPr>
          <a:xfrm>
            <a:off x="182880" y="9689450"/>
            <a:ext cx="179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87465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B44ADBF-FFAE-7484-9556-DE0664B32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524172"/>
              </p:ext>
            </p:extLst>
          </p:nvPr>
        </p:nvGraphicFramePr>
        <p:xfrm>
          <a:off x="2099575" y="1661692"/>
          <a:ext cx="6236349" cy="358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59DBA55-8FC8-8404-763C-FC05E047E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735070"/>
              </p:ext>
            </p:extLst>
          </p:nvPr>
        </p:nvGraphicFramePr>
        <p:xfrm>
          <a:off x="9952076" y="1688451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F510C72-448E-9554-98F6-ABB475FE0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227393"/>
              </p:ext>
            </p:extLst>
          </p:nvPr>
        </p:nvGraphicFramePr>
        <p:xfrm>
          <a:off x="2099575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A5DCFBA-971E-824B-4E08-C00E06A9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64137"/>
              </p:ext>
            </p:extLst>
          </p:nvPr>
        </p:nvGraphicFramePr>
        <p:xfrm>
          <a:off x="9952076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05562938-988E-EBB8-BC77-73704C304C29}"/>
              </a:ext>
            </a:extLst>
          </p:cNvPr>
          <p:cNvSpPr txBox="1"/>
          <p:nvPr/>
        </p:nvSpPr>
        <p:spPr>
          <a:xfrm>
            <a:off x="4676576" y="18996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FA5E1C-A609-8124-25B9-1094B9305EA0}"/>
              </a:ext>
            </a:extLst>
          </p:cNvPr>
          <p:cNvSpPr txBox="1"/>
          <p:nvPr/>
        </p:nvSpPr>
        <p:spPr>
          <a:xfrm>
            <a:off x="12529077" y="516982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DE5593-A57F-8936-DFE8-1FE862378482}"/>
              </a:ext>
            </a:extLst>
          </p:cNvPr>
          <p:cNvSpPr txBox="1"/>
          <p:nvPr/>
        </p:nvSpPr>
        <p:spPr>
          <a:xfrm>
            <a:off x="4676575" y="60482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FF006-42A4-D120-7405-BB5DFC2F3E02}"/>
              </a:ext>
            </a:extLst>
          </p:cNvPr>
          <p:cNvSpPr txBox="1"/>
          <p:nvPr/>
        </p:nvSpPr>
        <p:spPr>
          <a:xfrm>
            <a:off x="12529077" y="60498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A2CF1F-256C-F01D-C65E-F9D695D4BFED}"/>
              </a:ext>
            </a:extLst>
          </p:cNvPr>
          <p:cNvSpPr txBox="1"/>
          <p:nvPr/>
        </p:nvSpPr>
        <p:spPr>
          <a:xfrm>
            <a:off x="6537303" y="4457137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0.007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9BA88-1F2B-5C44-613F-2D99D4A0843A}"/>
              </a:ext>
            </a:extLst>
          </p:cNvPr>
          <p:cNvSpPr txBox="1"/>
          <p:nvPr/>
        </p:nvSpPr>
        <p:spPr>
          <a:xfrm>
            <a:off x="14396003" y="44571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-0.62,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0.040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FEDB5E-EC6A-FEA8-ED4A-6AC361AAC320}"/>
              </a:ext>
            </a:extLst>
          </p:cNvPr>
          <p:cNvSpPr txBox="1"/>
          <p:nvPr/>
        </p:nvSpPr>
        <p:spPr>
          <a:xfrm>
            <a:off x="6510050" y="6714759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-0.61,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0.048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EE198B-3FC0-9DE2-F07A-1F67FC3F95ED}"/>
              </a:ext>
            </a:extLst>
          </p:cNvPr>
          <p:cNvSpPr txBox="1"/>
          <p:nvPr/>
        </p:nvSpPr>
        <p:spPr>
          <a:xfrm>
            <a:off x="14423253" y="6714758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0.69,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0.019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10224C-4F6A-9E0B-C825-A45A171BBA5B}"/>
              </a:ext>
            </a:extLst>
          </p:cNvPr>
          <p:cNvSpPr txBox="1"/>
          <p:nvPr/>
        </p:nvSpPr>
        <p:spPr>
          <a:xfrm>
            <a:off x="1749523" y="3119787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高兴情绪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7333F6-1E74-FAD6-6B58-57D2BE0E3475}"/>
              </a:ext>
            </a:extLst>
          </p:cNvPr>
          <p:cNvSpPr txBox="1"/>
          <p:nvPr/>
        </p:nvSpPr>
        <p:spPr>
          <a:xfrm>
            <a:off x="9551966" y="3119784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惩罚意愿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A62D74-F5BA-F32D-901F-E2231ED7B642}"/>
              </a:ext>
            </a:extLst>
          </p:cNvPr>
          <p:cNvSpPr txBox="1"/>
          <p:nvPr/>
        </p:nvSpPr>
        <p:spPr>
          <a:xfrm>
            <a:off x="1749523" y="7461895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厌恶情绪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49C488-B2E5-444F-D269-5F21EBA32EC9}"/>
              </a:ext>
            </a:extLst>
          </p:cNvPr>
          <p:cNvSpPr txBox="1"/>
          <p:nvPr/>
        </p:nvSpPr>
        <p:spPr>
          <a:xfrm>
            <a:off x="9551966" y="7461891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高兴情绪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A287D-8436-22B1-DAFE-AF11537470F2}"/>
              </a:ext>
            </a:extLst>
          </p:cNvPr>
          <p:cNvSpPr/>
          <p:nvPr/>
        </p:nvSpPr>
        <p:spPr>
          <a:xfrm>
            <a:off x="0" y="1658032"/>
            <a:ext cx="9144000" cy="36823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0BF642-F06D-2886-784D-D91395FB60D2}"/>
              </a:ext>
            </a:extLst>
          </p:cNvPr>
          <p:cNvSpPr txBox="1"/>
          <p:nvPr/>
        </p:nvSpPr>
        <p:spPr>
          <a:xfrm>
            <a:off x="182880" y="9689450"/>
            <a:ext cx="179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2805725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59DBA55-8FC8-8404-763C-FC05E047E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98576"/>
              </p:ext>
            </p:extLst>
          </p:nvPr>
        </p:nvGraphicFramePr>
        <p:xfrm>
          <a:off x="9952076" y="1688451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F510C72-448E-9554-98F6-ABB475FE0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331202"/>
              </p:ext>
            </p:extLst>
          </p:nvPr>
        </p:nvGraphicFramePr>
        <p:xfrm>
          <a:off x="2099575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A5DCFBA-971E-824B-4E08-C00E06A9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871232"/>
              </p:ext>
            </p:extLst>
          </p:nvPr>
        </p:nvGraphicFramePr>
        <p:xfrm>
          <a:off x="9952076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CDE5593-A57F-8936-DFE8-1FE862378482}"/>
              </a:ext>
            </a:extLst>
          </p:cNvPr>
          <p:cNvSpPr txBox="1"/>
          <p:nvPr/>
        </p:nvSpPr>
        <p:spPr>
          <a:xfrm>
            <a:off x="4676575" y="60482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掩饰性</a:t>
            </a: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FF006-42A4-D120-7405-BB5DFC2F3E02}"/>
              </a:ext>
            </a:extLst>
          </p:cNvPr>
          <p:cNvSpPr txBox="1"/>
          <p:nvPr/>
        </p:nvSpPr>
        <p:spPr>
          <a:xfrm>
            <a:off x="12529077" y="60498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掩饰性分数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9BA88-1F2B-5C44-613F-2D99D4A0843A}"/>
              </a:ext>
            </a:extLst>
          </p:cNvPr>
          <p:cNvSpPr txBox="1"/>
          <p:nvPr/>
        </p:nvSpPr>
        <p:spPr>
          <a:xfrm>
            <a:off x="14396003" y="44571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0.69,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0.019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FEDB5E-EC6A-FEA8-ED4A-6AC361AAC320}"/>
              </a:ext>
            </a:extLst>
          </p:cNvPr>
          <p:cNvSpPr txBox="1"/>
          <p:nvPr/>
        </p:nvSpPr>
        <p:spPr>
          <a:xfrm>
            <a:off x="6537301" y="6714759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0.77,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0.005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EE198B-3FC0-9DE2-F07A-1F67FC3F95ED}"/>
              </a:ext>
            </a:extLst>
          </p:cNvPr>
          <p:cNvSpPr txBox="1"/>
          <p:nvPr/>
        </p:nvSpPr>
        <p:spPr>
          <a:xfrm>
            <a:off x="14423253" y="6714758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0.75,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0.008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7333F6-1E74-FAD6-6B58-57D2BE0E3475}"/>
              </a:ext>
            </a:extLst>
          </p:cNvPr>
          <p:cNvSpPr txBox="1"/>
          <p:nvPr/>
        </p:nvSpPr>
        <p:spPr>
          <a:xfrm>
            <a:off x="9551966" y="3119784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惩罚意愿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A62D74-F5BA-F32D-901F-E2231ED7B642}"/>
              </a:ext>
            </a:extLst>
          </p:cNvPr>
          <p:cNvSpPr txBox="1"/>
          <p:nvPr/>
        </p:nvSpPr>
        <p:spPr>
          <a:xfrm>
            <a:off x="1749523" y="7461895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厌恶情绪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49C488-B2E5-444F-D269-5F21EBA32EC9}"/>
              </a:ext>
            </a:extLst>
          </p:cNvPr>
          <p:cNvSpPr txBox="1"/>
          <p:nvPr/>
        </p:nvSpPr>
        <p:spPr>
          <a:xfrm>
            <a:off x="9551966" y="7461891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愤怒情绪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A5BF9EFF-A584-1572-DC90-DB20952DB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963852"/>
              </p:ext>
            </p:extLst>
          </p:nvPr>
        </p:nvGraphicFramePr>
        <p:xfrm>
          <a:off x="2099575" y="1661692"/>
          <a:ext cx="6236349" cy="358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A22BB8C-904D-8B2E-B9B8-189BAB4A5BC6}"/>
              </a:ext>
            </a:extLst>
          </p:cNvPr>
          <p:cNvSpPr txBox="1"/>
          <p:nvPr/>
        </p:nvSpPr>
        <p:spPr>
          <a:xfrm>
            <a:off x="4676577" y="18996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掩饰性分数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B972FD-3584-5A37-6093-201BE9A08413}"/>
              </a:ext>
            </a:extLst>
          </p:cNvPr>
          <p:cNvSpPr txBox="1"/>
          <p:nvPr/>
        </p:nvSpPr>
        <p:spPr>
          <a:xfrm>
            <a:off x="6537303" y="2612572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0.007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03962B-53E4-4FED-9DFA-2184DC28C54B}"/>
              </a:ext>
            </a:extLst>
          </p:cNvPr>
          <p:cNvSpPr txBox="1"/>
          <p:nvPr/>
        </p:nvSpPr>
        <p:spPr>
          <a:xfrm>
            <a:off x="1749523" y="3119787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高兴情绪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5DE1B6-07E5-CA58-3296-0E491630A8E6}"/>
              </a:ext>
            </a:extLst>
          </p:cNvPr>
          <p:cNvSpPr txBox="1"/>
          <p:nvPr/>
        </p:nvSpPr>
        <p:spPr>
          <a:xfrm>
            <a:off x="12529078" y="516982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掩饰性分数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3E31AB-2067-5CDF-28CE-8B4A88C6F24C}"/>
              </a:ext>
            </a:extLst>
          </p:cNvPr>
          <p:cNvSpPr txBox="1"/>
          <p:nvPr/>
        </p:nvSpPr>
        <p:spPr>
          <a:xfrm>
            <a:off x="182880" y="9689450"/>
            <a:ext cx="179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1BBF9C-7445-6EC9-1989-DDDED8DC5F7D}"/>
              </a:ext>
            </a:extLst>
          </p:cNvPr>
          <p:cNvSpPr/>
          <p:nvPr/>
        </p:nvSpPr>
        <p:spPr>
          <a:xfrm>
            <a:off x="0" y="1658032"/>
            <a:ext cx="9144000" cy="36823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57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A81FDD7C-5AC7-1DB9-AF83-B899E708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5D6C0-63E4-B931-8530-A8CF948FEB6E}"/>
              </a:ext>
            </a:extLst>
          </p:cNvPr>
          <p:cNvSpPr txBox="1"/>
          <p:nvPr/>
        </p:nvSpPr>
        <p:spPr>
          <a:xfrm>
            <a:off x="804817" y="1798607"/>
            <a:ext cx="16678366" cy="74916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36575" indent="-536575">
              <a:lnSpc>
                <a:spcPct val="150000"/>
              </a:lnSpc>
            </a:pPr>
            <a:r>
              <a:rPr lang="en-MO" sz="1400" dirty="0"/>
              <a:t>Bland, A. R., Roiser, J. P., Mehta, M. A., Schei, T., Boland, H., Campbell-Meiklejohn, D. K., Emsley, R. A., Munafo, M. R., Penton-Voak, I. S., Seara-Cardoso, A., Viding, E., Voon, V., Sahakian, B. J., Robbins, T. W., &amp; Elliott, R. (2016). EMOTICOM: a neuropsychological test battery to evaluate emotion, motivation, impulsivity, and social cognition. </a:t>
            </a:r>
            <a:r>
              <a:rPr lang="en-MO" sz="1400" i="1" dirty="0"/>
              <a:t>Frontiers in Behavioral Neuroscience, 10</a:t>
            </a:r>
            <a:r>
              <a:rPr lang="en-MO" sz="1400" dirty="0"/>
              <a:t>, 25. https://doi.org/10.3389/fnbeh.2016.00025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Bland, A. R., Schei, T., Roiser, J. P., Mehta, M. A., Zahn, R., Seara-Cardoso, A., Viding, E., Sahakian, B. J., Robbins, T. W., &amp; Elliott, R. (2020). Agency a</a:t>
            </a:r>
            <a:r>
              <a:rPr lang="en-US" sz="1400" dirty="0" err="1"/>
              <a:t>nd</a:t>
            </a:r>
            <a:r>
              <a:rPr lang="en-MO" sz="1400" dirty="0"/>
              <a:t> intentionally-dependent expreiences of moral emotions. </a:t>
            </a:r>
            <a:r>
              <a:rPr lang="en-MO" sz="1400" i="1" dirty="0"/>
              <a:t>Personality and Individual Differences, 164</a:t>
            </a:r>
            <a:r>
              <a:rPr lang="en-MO" sz="1400" dirty="0"/>
              <a:t>, 110125. https://doi.org/10.1016/j.paid.2020.110125</a:t>
            </a:r>
            <a:endParaRPr lang="en-MO" sz="1400" dirty="0">
              <a:cs typeface="Calibri"/>
            </a:endParaRP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Broche-Pérez, Y., Herrera Jiménez, L. F., &amp; Omar-Martínez, E. (2016). Neural substrates of decision-making. </a:t>
            </a:r>
            <a:r>
              <a:rPr lang="en-MO" sz="1400" i="1" dirty="0"/>
              <a:t>Neurología (English Edition), 31</a:t>
            </a:r>
            <a:r>
              <a:rPr lang="en-MO" sz="1400" dirty="0"/>
              <a:t>(5), 319-325. https://doi.org/10.1016/j.nrleng.2015.03.009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Eysenck, H. J., &amp; Eysenck, S. B. G. (1975). </a:t>
            </a:r>
            <a:r>
              <a:rPr lang="en-MO" sz="1400" i="1" dirty="0"/>
              <a:t>Manual of the Eysenck Personality Questionnaire (junior and adult)</a:t>
            </a:r>
            <a:r>
              <a:rPr lang="en-MO" sz="1400" dirty="0"/>
              <a:t>. London: Hodder and Stoughton.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Eysenck, H. J., &amp; Eysenck, S. B. G. (1993). </a:t>
            </a:r>
            <a:r>
              <a:rPr lang="en-MO" sz="1400" i="1" dirty="0"/>
              <a:t>Eysenck Personality Questionnaire-Revised (EPQ-R)</a:t>
            </a:r>
            <a:r>
              <a:rPr lang="en-MO" sz="1400" dirty="0"/>
              <a:t> [Database record]. APA PsycTests. https://doi.org/10.1037/t05461-000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Gong, Y. (1984). Eysenck Personality Questionnaire revised in China. </a:t>
            </a:r>
            <a:r>
              <a:rPr lang="en-MO" sz="1400" i="1" dirty="0"/>
              <a:t>Information on Psychological Sciences, 4</a:t>
            </a:r>
            <a:r>
              <a:rPr lang="en-MO" sz="1400" dirty="0"/>
              <a:t>, 11-18.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Heinzelmann, N., Ugazio, G., &amp; Tobler, P. (2012). Pratical implcations of empitically studying moral decision-making. </a:t>
            </a:r>
            <a:r>
              <a:rPr lang="en-MO" sz="1400" i="1" dirty="0"/>
              <a:t>Frontiers in Neuriscience, 6</a:t>
            </a:r>
            <a:r>
              <a:rPr lang="en-MO" sz="1400" dirty="0"/>
              <a:t>, 94. https://doi.org/10.3389/fnins.2012.00094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Jin, W., &amp;  Peng, M. (2021). The effects of social perception on moral judgement. </a:t>
            </a:r>
            <a:r>
              <a:rPr lang="en-MO" sz="1400" i="1" dirty="0"/>
              <a:t>Frontiers in Psychology, 11</a:t>
            </a:r>
            <a:r>
              <a:rPr lang="en-MO" sz="1400" dirty="0"/>
              <a:t>, 557216. https:..doi.org/10.3389/fpsyg.2020.557216</a:t>
            </a:r>
            <a:endParaRPr lang="en-MO" sz="1400" dirty="0">
              <a:cs typeface="Calibri"/>
            </a:endParaRP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Karandikar, S., Kapoor, H., Fernandes, S., &amp; Jonason, P. K. (2019). Predicting moral decision-making with dark personalities and moral values. </a:t>
            </a:r>
            <a:r>
              <a:rPr lang="en-MO" sz="1400" i="1" dirty="0"/>
              <a:t>Personality and Individual Differences, 140</a:t>
            </a:r>
            <a:r>
              <a:rPr lang="en-MO" sz="1400" dirty="0"/>
              <a:t>, 70-75. https://doi.org/10.1016/j.paid.2018.03.048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Khani, A., &amp; Rainer, G. (2016). Neural and neurochemical basis of reinforcement-guided decision making. </a:t>
            </a:r>
            <a:r>
              <a:rPr lang="en-MO" sz="1400" i="1" dirty="0"/>
              <a:t>Journal of Neurophysiology, 116</a:t>
            </a:r>
            <a:r>
              <a:rPr lang="en-MO" sz="1400" dirty="0"/>
              <a:t>(2), 724-741. https://doi.org/10.1152/jn.01113.2015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Lei, X., Yang, T., &amp; Wu, T. (2015). Functional neuroimaging of Extraversion-Introversion. </a:t>
            </a:r>
            <a:r>
              <a:rPr lang="en-MO" sz="1400" i="1" dirty="0"/>
              <a:t>Neuroscience Bulletin, 31</a:t>
            </a:r>
            <a:r>
              <a:rPr lang="en-MO" sz="1400" dirty="0"/>
              <a:t>(6), 663-675. https://doi.org/10.007/s12264-015-1565-1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Myers, I. B. (1962). </a:t>
            </a:r>
            <a:r>
              <a:rPr lang="en-MO" sz="1400" i="1" dirty="0"/>
              <a:t>The Myers-Briggs Type Indictor: Manual (1962). </a:t>
            </a:r>
            <a:r>
              <a:rPr lang="en-MO" sz="1400" dirty="0"/>
              <a:t>Consulting Psychologists Press. https://doi.org/10.1037/14404-000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Myyry, L. (2022). Moral judgments and values. </a:t>
            </a:r>
            <a:r>
              <a:rPr lang="en-MO" sz="1400" i="1" dirty="0"/>
              <a:t>Encyclopedia of Violence, Peace, &amp; Conflict (Thrid Edition), 4</a:t>
            </a:r>
            <a:r>
              <a:rPr lang="en-MO" sz="1400" dirty="0"/>
              <a:t>, 331-338. https://doi.org/10.1016/B978-0-12-820195-4.00098-4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Qian, M., Wu, G., Zhu, R., &amp; Zhang, S. (2000). Development of the revised Eysneck Personality Questionnaire Short Scale for Chinese (EPQ-RSC). </a:t>
            </a:r>
            <a:r>
              <a:rPr lang="en-MO" sz="1400" i="1" dirty="0"/>
              <a:t>Acta Psychologica Sinica, 32</a:t>
            </a:r>
            <a:r>
              <a:rPr lang="en-MO" sz="1400" dirty="0"/>
              <a:t>(03), 317-323. https://journal.psych.ac.cn/acps/EN/Y2000/V32/I03/317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Randall, K., Issacson, M., &amp; Ciro, C. (2017). Validity and reliability of the Myers-Briggs Personality Type Indicator: a systematic review and meta-analysis. </a:t>
            </a:r>
            <a:r>
              <a:rPr lang="en-MO" sz="1400" i="1" dirty="0"/>
              <a:t>Journal of Best Practices in Health Professions Diversity, 10</a:t>
            </a:r>
            <a:r>
              <a:rPr lang="en-MO" sz="1400" dirty="0"/>
              <a:t>(1), 1-27. https://www.jstor.org/stable/26554264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Tangney, J. P., Stuewig, J., &amp; Mashek, D. J. (2007). Moral emotions and moral behavior. </a:t>
            </a:r>
            <a:r>
              <a:rPr lang="en-MO" sz="1400" i="1" dirty="0"/>
              <a:t> Annual Review of Psychology, 58</a:t>
            </a:r>
            <a:r>
              <a:rPr lang="en-MO" sz="1400" dirty="0"/>
              <a:t>, 345-372. https://doi.org/10.1146/annurev.psych.56.091103.070145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>
                <a:cs typeface="Calibri"/>
              </a:rPr>
              <a:t>Tao, Y., Cai, Y., Rana, C., &amp; Zhong, Y. (2020). The impact of the Extroversion-Introversion personality traits and emotions in a moral decision-making task. </a:t>
            </a:r>
            <a:r>
              <a:rPr lang="en-MO" sz="1400" i="1" dirty="0">
                <a:cs typeface="Calibri"/>
              </a:rPr>
              <a:t>Personality and Individual Differences, 158</a:t>
            </a:r>
            <a:r>
              <a:rPr lang="en-MO" sz="1400" dirty="0">
                <a:cs typeface="Calibri"/>
              </a:rPr>
              <a:t>, 109840. https://doi.org/10.1016/j.paid.2020.109840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E6BCE10-786D-F4F7-A944-E08FCBF7F723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8798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7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tears on her face&#10;&#10;Description automatically generated">
            <a:extLst>
              <a:ext uri="{FF2B5EF4-FFF2-40B4-BE49-F238E27FC236}">
                <a16:creationId xmlns:a16="http://schemas.microsoft.com/office/drawing/2014/main" id="{1DFEB318-614A-0924-313F-6F9237F3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2095500"/>
            <a:ext cx="7193280" cy="6096000"/>
          </a:xfrm>
          <a:prstGeom prst="rect">
            <a:avLst/>
          </a:prstGeom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97C57E1F-22FE-B3EB-9557-08BBE4094C3D}"/>
              </a:ext>
            </a:extLst>
          </p:cNvPr>
          <p:cNvGrpSpPr/>
          <p:nvPr/>
        </p:nvGrpSpPr>
        <p:grpSpPr>
          <a:xfrm>
            <a:off x="1028700" y="3834538"/>
            <a:ext cx="3996831" cy="2617924"/>
            <a:chOff x="0" y="0"/>
            <a:chExt cx="5329108" cy="3490566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ECA2F23-D7F2-4B2D-D4CE-205CA3E7850C}"/>
                </a:ext>
              </a:extLst>
            </p:cNvPr>
            <p:cNvSpPr/>
            <p:nvPr/>
          </p:nvSpPr>
          <p:spPr>
            <a:xfrm>
              <a:off x="0" y="0"/>
              <a:ext cx="5329108" cy="3490566"/>
            </a:xfrm>
            <a:custGeom>
              <a:avLst/>
              <a:gdLst/>
              <a:ahLst/>
              <a:cxnLst/>
              <a:rect l="l" t="t" r="r" b="b"/>
              <a:pathLst>
                <a:path w="5329108" h="3490566">
                  <a:moveTo>
                    <a:pt x="0" y="0"/>
                  </a:moveTo>
                  <a:lnTo>
                    <a:pt x="5329108" y="0"/>
                  </a:lnTo>
                  <a:lnTo>
                    <a:pt x="5329108" y="3490566"/>
                  </a:lnTo>
                  <a:lnTo>
                    <a:pt x="0" y="349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B23C6E8-2E0A-5139-61DB-823324F7291C}"/>
                </a:ext>
              </a:extLst>
            </p:cNvPr>
            <p:cNvGrpSpPr/>
            <p:nvPr/>
          </p:nvGrpSpPr>
          <p:grpSpPr>
            <a:xfrm>
              <a:off x="675623" y="805023"/>
              <a:ext cx="3977862" cy="2330452"/>
              <a:chOff x="0" y="-85725"/>
              <a:chExt cx="1058415" cy="620078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17FAB540-7F55-6350-DF0C-DAF2FF085B18}"/>
                  </a:ext>
                </a:extLst>
              </p:cNvPr>
              <p:cNvSpPr/>
              <p:nvPr/>
            </p:nvSpPr>
            <p:spPr>
              <a:xfrm>
                <a:off x="0" y="0"/>
                <a:ext cx="1058415" cy="534353"/>
              </a:xfrm>
              <a:custGeom>
                <a:avLst/>
                <a:gdLst/>
                <a:ahLst/>
                <a:cxnLst/>
                <a:rect l="l" t="t" r="r" b="b"/>
                <a:pathLst>
                  <a:path w="1058415" h="534353">
                    <a:moveTo>
                      <a:pt x="0" y="0"/>
                    </a:moveTo>
                    <a:lnTo>
                      <a:pt x="1058415" y="0"/>
                    </a:lnTo>
                    <a:lnTo>
                      <a:pt x="1058415" y="534353"/>
                    </a:lnTo>
                    <a:lnTo>
                      <a:pt x="0" y="534353"/>
                    </a:lnTo>
                    <a:close/>
                  </a:path>
                </a:pathLst>
              </a:custGeom>
              <a:solidFill>
                <a:srgbClr val="DAD6CC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49EE3A6D-326E-E2E9-E6E5-2182DF029A55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058415" cy="620078"/>
              </a:xfrm>
              <a:prstGeom prst="rect">
                <a:avLst/>
              </a:prstGeom>
            </p:spPr>
            <p:txBody>
              <a:bodyPr lIns="37713" tIns="37713" rIns="37713" bIns="37713" rtlCol="0" anchor="ctr"/>
              <a:lstStyle/>
              <a:p>
                <a:pPr algn="ctr">
                  <a:lnSpc>
                    <a:spcPts val="6719"/>
                  </a:lnSpc>
                  <a:spcBef>
                    <a:spcPct val="0"/>
                  </a:spcBef>
                </a:pPr>
                <a:r>
                  <a:rPr lang="en-US" sz="4799" b="1" err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没时间</a:t>
                </a:r>
                <a:r>
                  <a:rPr lang="en-US" sz="4799" b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!</a:t>
                </a:r>
              </a:p>
            </p:txBody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0B6CBAED-8837-7E3E-E808-A9ED18E4AF8D}"/>
              </a:ext>
            </a:extLst>
          </p:cNvPr>
          <p:cNvGrpSpPr/>
          <p:nvPr/>
        </p:nvGrpSpPr>
        <p:grpSpPr>
          <a:xfrm>
            <a:off x="13262469" y="3965648"/>
            <a:ext cx="3996831" cy="2617924"/>
            <a:chOff x="0" y="0"/>
            <a:chExt cx="5329108" cy="349056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90F69B5-A4B9-DCEE-C118-3A32DBCB0062}"/>
                </a:ext>
              </a:extLst>
            </p:cNvPr>
            <p:cNvSpPr/>
            <p:nvPr/>
          </p:nvSpPr>
          <p:spPr>
            <a:xfrm>
              <a:off x="0" y="0"/>
              <a:ext cx="5329108" cy="3490566"/>
            </a:xfrm>
            <a:custGeom>
              <a:avLst/>
              <a:gdLst/>
              <a:ahLst/>
              <a:cxnLst/>
              <a:rect l="l" t="t" r="r" b="b"/>
              <a:pathLst>
                <a:path w="5329108" h="3490566">
                  <a:moveTo>
                    <a:pt x="0" y="0"/>
                  </a:moveTo>
                  <a:lnTo>
                    <a:pt x="5329108" y="0"/>
                  </a:lnTo>
                  <a:lnTo>
                    <a:pt x="5329108" y="3490566"/>
                  </a:lnTo>
                  <a:lnTo>
                    <a:pt x="0" y="349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D93279AB-B820-6B45-8469-F79601D96964}"/>
                </a:ext>
              </a:extLst>
            </p:cNvPr>
            <p:cNvGrpSpPr/>
            <p:nvPr/>
          </p:nvGrpSpPr>
          <p:grpSpPr>
            <a:xfrm>
              <a:off x="675623" y="805023"/>
              <a:ext cx="3977862" cy="2330452"/>
              <a:chOff x="0" y="-85725"/>
              <a:chExt cx="1058415" cy="620078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43FCD1A-5678-EB67-37B1-DE079CFA9C41}"/>
                  </a:ext>
                </a:extLst>
              </p:cNvPr>
              <p:cNvSpPr/>
              <p:nvPr/>
            </p:nvSpPr>
            <p:spPr>
              <a:xfrm>
                <a:off x="0" y="0"/>
                <a:ext cx="1058415" cy="534353"/>
              </a:xfrm>
              <a:custGeom>
                <a:avLst/>
                <a:gdLst/>
                <a:ahLst/>
                <a:cxnLst/>
                <a:rect l="l" t="t" r="r" b="b"/>
                <a:pathLst>
                  <a:path w="1058415" h="534353">
                    <a:moveTo>
                      <a:pt x="0" y="0"/>
                    </a:moveTo>
                    <a:lnTo>
                      <a:pt x="1058415" y="0"/>
                    </a:lnTo>
                    <a:lnTo>
                      <a:pt x="1058415" y="534353"/>
                    </a:lnTo>
                    <a:lnTo>
                      <a:pt x="0" y="534353"/>
                    </a:lnTo>
                    <a:close/>
                  </a:path>
                </a:pathLst>
              </a:custGeom>
              <a:solidFill>
                <a:srgbClr val="DAD6CC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D6956332-C3F1-1BD5-A96E-10F0BD030259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058415" cy="620078"/>
              </a:xfrm>
              <a:prstGeom prst="rect">
                <a:avLst/>
              </a:prstGeom>
            </p:spPr>
            <p:txBody>
              <a:bodyPr lIns="37713" tIns="37713" rIns="37713" bIns="37713" rtlCol="0" anchor="ctr"/>
              <a:lstStyle/>
              <a:p>
                <a:pPr algn="ctr">
                  <a:lnSpc>
                    <a:spcPts val="6719"/>
                  </a:lnSpc>
                  <a:spcBef>
                    <a:spcPct val="0"/>
                  </a:spcBef>
                </a:pPr>
                <a:r>
                  <a:rPr lang="en-US" sz="4799" b="1" err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没设备</a:t>
                </a:r>
                <a:r>
                  <a:rPr lang="en-US" sz="4799" b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!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550" y="2418814"/>
            <a:ext cx="15876901" cy="4677070"/>
          </a:xfrm>
          <a:custGeom>
            <a:avLst/>
            <a:gdLst/>
            <a:ahLst/>
            <a:cxnLst/>
            <a:rect l="l" t="t" r="r" b="b"/>
            <a:pathLst>
              <a:path w="15876901" h="4677070">
                <a:moveTo>
                  <a:pt x="0" y="0"/>
                </a:moveTo>
                <a:lnTo>
                  <a:pt x="15876900" y="0"/>
                </a:lnTo>
                <a:lnTo>
                  <a:pt x="15876900" y="4677070"/>
                </a:lnTo>
                <a:lnTo>
                  <a:pt x="0" y="467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O"/>
          </a:p>
        </p:txBody>
      </p:sp>
      <p:sp>
        <p:nvSpPr>
          <p:cNvPr id="3" name="TextBox 3"/>
          <p:cNvSpPr txBox="1"/>
          <p:nvPr/>
        </p:nvSpPr>
        <p:spPr>
          <a:xfrm>
            <a:off x="2803590" y="3924300"/>
            <a:ext cx="12680820" cy="1666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Effect of Extraversion-Introversion Personality Tendencies on Moral Judgement – A Mini Research</a:t>
            </a:r>
          </a:p>
        </p:txBody>
      </p:sp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1A8795A7-316F-C770-91BF-BD3EC258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0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28B0A9F-FF8D-FA76-4B61-3B1546FB1786}"/>
              </a:ext>
            </a:extLst>
          </p:cNvPr>
          <p:cNvGrpSpPr/>
          <p:nvPr/>
        </p:nvGrpSpPr>
        <p:grpSpPr>
          <a:xfrm>
            <a:off x="817747" y="1576408"/>
            <a:ext cx="17289224" cy="7740379"/>
            <a:chOff x="484148" y="1117600"/>
            <a:chExt cx="17289224" cy="7740379"/>
          </a:xfrm>
        </p:grpSpPr>
        <p:sp>
          <p:nvSpPr>
            <p:cNvPr id="2" name="Freeform 2"/>
            <p:cNvSpPr/>
            <p:nvPr/>
          </p:nvSpPr>
          <p:spPr>
            <a:xfrm rot="1478842" flipH="1">
              <a:off x="7944610" y="2315414"/>
              <a:ext cx="382457" cy="722857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7"/>
                  </a:lnTo>
                  <a:lnTo>
                    <a:pt x="382458" y="722857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3" name="Freeform 3"/>
            <p:cNvSpPr/>
            <p:nvPr/>
          </p:nvSpPr>
          <p:spPr>
            <a:xfrm>
              <a:off x="6096000" y="3417982"/>
              <a:ext cx="1014493" cy="277718"/>
            </a:xfrm>
            <a:custGeom>
              <a:avLst/>
              <a:gdLst/>
              <a:ahLst/>
              <a:cxnLst/>
              <a:rect l="l" t="t" r="r" b="b"/>
              <a:pathLst>
                <a:path w="1014493" h="277718">
                  <a:moveTo>
                    <a:pt x="0" y="0"/>
                  </a:moveTo>
                  <a:lnTo>
                    <a:pt x="1014493" y="0"/>
                  </a:lnTo>
                  <a:lnTo>
                    <a:pt x="1014493" y="277717"/>
                  </a:lnTo>
                  <a:lnTo>
                    <a:pt x="0" y="277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40737" y="3072130"/>
              <a:ext cx="4365352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emotions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811305" y="3072130"/>
              <a:ext cx="4425107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judgment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811305" y="1117600"/>
              <a:ext cx="4595812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standards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11305" y="5026660"/>
              <a:ext cx="4632350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intentions</a:t>
              </a:r>
            </a:p>
          </p:txBody>
        </p:sp>
        <p:sp>
          <p:nvSpPr>
            <p:cNvPr id="8" name="Freeform 8"/>
            <p:cNvSpPr/>
            <p:nvPr/>
          </p:nvSpPr>
          <p:spPr>
            <a:xfrm rot="1478842" flipH="1">
              <a:off x="7944610" y="4266508"/>
              <a:ext cx="382457" cy="722857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8"/>
                  </a:lnTo>
                  <a:lnTo>
                    <a:pt x="382458" y="722858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11305" y="6981190"/>
              <a:ext cx="4523259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behaviour</a:t>
              </a:r>
            </a:p>
          </p:txBody>
        </p:sp>
        <p:sp>
          <p:nvSpPr>
            <p:cNvPr id="10" name="Freeform 10"/>
            <p:cNvSpPr/>
            <p:nvPr/>
          </p:nvSpPr>
          <p:spPr>
            <a:xfrm rot="1478842" flipH="1">
              <a:off x="7944610" y="6227909"/>
              <a:ext cx="382457" cy="722857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8"/>
                  </a:lnTo>
                  <a:lnTo>
                    <a:pt x="382458" y="722858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023859" y="2022735"/>
              <a:ext cx="7121141" cy="970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Individual’s knowledge and internalization of moral norms and conventions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023859" y="3978910"/>
              <a:ext cx="7408875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Evaluation of a certain behaviour as good or bad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023859" y="5933440"/>
              <a:ext cx="7408875" cy="970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decisions made to determine whether an action is right or wrong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023859" y="7887970"/>
              <a:ext cx="7749513" cy="970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action according to an individual’s moral standards and emotions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84148" y="3892863"/>
              <a:ext cx="6033586" cy="147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 element of human moral apparatus that provide motivational force; critical in understanding behavioural adherence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95889" y="6981190"/>
              <a:ext cx="365820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000000"/>
                  </a:solidFill>
                  <a:latin typeface="Cooper Hewitt Bold"/>
                </a:rPr>
                <a:t>≠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47677" y="6981190"/>
              <a:ext cx="4748212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Actual behaviour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C06567-908D-9FA9-87A9-2C325AF3FF4A}"/>
              </a:ext>
            </a:extLst>
          </p:cNvPr>
          <p:cNvSpPr txBox="1"/>
          <p:nvPr/>
        </p:nvSpPr>
        <p:spPr>
          <a:xfrm>
            <a:off x="9813471" y="9718738"/>
            <a:ext cx="829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(Bland et al., 2020; Jin &amp; Peng, 2021; Myyry, 2022; Tangney et al., 2007)</a:t>
            </a:r>
          </a:p>
        </p:txBody>
      </p:sp>
      <p:pic>
        <p:nvPicPr>
          <p:cNvPr id="20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980533B9-49EA-D120-1AFA-51D4C90B8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F0D39531-8CCA-DC85-7C6E-865BF6A718E9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A QUICK RECAP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1726141" y="1639565"/>
            <a:ext cx="14835717" cy="834509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O"/>
          </a:p>
        </p:txBody>
      </p:sp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3DF6C21D-0EBC-B58F-5D91-D8A9E677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E89BD-81B2-ECF5-FA61-F28FF6D80F83}"/>
              </a:ext>
            </a:extLst>
          </p:cNvPr>
          <p:cNvSpPr txBox="1"/>
          <p:nvPr/>
        </p:nvSpPr>
        <p:spPr>
          <a:xfrm>
            <a:off x="9813471" y="9718738"/>
            <a:ext cx="829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(Myers, 1962; Randall, Issacson &amp; Ciro, 2017)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3AFAA4E-C3B6-B750-3968-6569FDFB8C40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D56219F-315D-5505-A915-C00346D8D14D}"/>
              </a:ext>
            </a:extLst>
          </p:cNvPr>
          <p:cNvGrpSpPr>
            <a:grpSpLocks noChangeAspect="1"/>
          </p:cNvGrpSpPr>
          <p:nvPr/>
        </p:nvGrpSpPr>
        <p:grpSpPr>
          <a:xfrm>
            <a:off x="1447800" y="3268511"/>
            <a:ext cx="5416179" cy="3761452"/>
            <a:chOff x="520097" y="1979932"/>
            <a:chExt cx="6863930" cy="4766893"/>
          </a:xfrm>
        </p:grpSpPr>
        <p:grpSp>
          <p:nvGrpSpPr>
            <p:cNvPr id="20" name="Group 20"/>
            <p:cNvGrpSpPr/>
            <p:nvPr/>
          </p:nvGrpSpPr>
          <p:grpSpPr>
            <a:xfrm>
              <a:off x="520097" y="1979932"/>
              <a:ext cx="6863930" cy="1002695"/>
              <a:chOff x="0" y="0"/>
              <a:chExt cx="9943863" cy="145261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57150" y="58420"/>
                <a:ext cx="9874012" cy="1381497"/>
              </a:xfrm>
              <a:custGeom>
                <a:avLst/>
                <a:gdLst/>
                <a:ahLst/>
                <a:cxnLst/>
                <a:rect l="l" t="t" r="r" b="b"/>
                <a:pathLst>
                  <a:path w="9874012" h="1381497">
                    <a:moveTo>
                      <a:pt x="9788922" y="1351017"/>
                    </a:moveTo>
                    <a:lnTo>
                      <a:pt x="0" y="1351017"/>
                    </a:lnTo>
                    <a:cubicBezTo>
                      <a:pt x="5080" y="1368797"/>
                      <a:pt x="21590" y="1381497"/>
                      <a:pt x="40640" y="1381497"/>
                    </a:cubicBezTo>
                    <a:lnTo>
                      <a:pt x="9830832" y="1381497"/>
                    </a:lnTo>
                    <a:cubicBezTo>
                      <a:pt x="9854962" y="1381497"/>
                      <a:pt x="9874012" y="1362447"/>
                      <a:pt x="9874012" y="1338317"/>
                    </a:cubicBezTo>
                    <a:lnTo>
                      <a:pt x="9874012" y="40640"/>
                    </a:lnTo>
                    <a:cubicBezTo>
                      <a:pt x="9874012" y="21590"/>
                      <a:pt x="9861312" y="6350"/>
                      <a:pt x="9844801" y="0"/>
                    </a:cubicBezTo>
                    <a:lnTo>
                      <a:pt x="9844801" y="1295137"/>
                    </a:lnTo>
                    <a:cubicBezTo>
                      <a:pt x="9844801" y="1325617"/>
                      <a:pt x="9819401" y="1351017"/>
                      <a:pt x="9788922" y="1351017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2699" y="12699"/>
                <a:ext cx="9876550" cy="1384034"/>
              </a:xfrm>
              <a:custGeom>
                <a:avLst/>
                <a:gdLst/>
                <a:ahLst/>
                <a:cxnLst/>
                <a:rect l="l" t="t" r="r" b="b"/>
                <a:pathLst>
                  <a:path w="9876551" h="1384037">
                    <a:moveTo>
                      <a:pt x="43180" y="1384037"/>
                    </a:moveTo>
                    <a:lnTo>
                      <a:pt x="9833372" y="1384037"/>
                    </a:lnTo>
                    <a:cubicBezTo>
                      <a:pt x="9857501" y="1384037"/>
                      <a:pt x="9876551" y="1364987"/>
                      <a:pt x="9876551" y="1340857"/>
                    </a:cubicBezTo>
                    <a:lnTo>
                      <a:pt x="9876551" y="43180"/>
                    </a:lnTo>
                    <a:cubicBezTo>
                      <a:pt x="9876551" y="19050"/>
                      <a:pt x="9857501" y="0"/>
                      <a:pt x="9833372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340857"/>
                    </a:lnTo>
                    <a:cubicBezTo>
                      <a:pt x="0" y="1364987"/>
                      <a:pt x="19050" y="1384037"/>
                      <a:pt x="43180" y="1384037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9943863" cy="1452615"/>
              </a:xfrm>
              <a:custGeom>
                <a:avLst/>
                <a:gdLst/>
                <a:ahLst/>
                <a:cxnLst/>
                <a:rect l="l" t="t" r="r" b="b"/>
                <a:pathLst>
                  <a:path w="9943862" h="1452617">
                    <a:moveTo>
                      <a:pt x="9900682" y="44450"/>
                    </a:moveTo>
                    <a:cubicBezTo>
                      <a:pt x="9895601" y="19050"/>
                      <a:pt x="9872742" y="0"/>
                      <a:pt x="9846072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353557"/>
                    </a:lnTo>
                    <a:cubicBezTo>
                      <a:pt x="0" y="1380227"/>
                      <a:pt x="17780" y="1401817"/>
                      <a:pt x="43180" y="1408167"/>
                    </a:cubicBezTo>
                    <a:cubicBezTo>
                      <a:pt x="48260" y="1433567"/>
                      <a:pt x="71120" y="1452617"/>
                      <a:pt x="97790" y="1452617"/>
                    </a:cubicBezTo>
                    <a:lnTo>
                      <a:pt x="9887982" y="1452617"/>
                    </a:lnTo>
                    <a:cubicBezTo>
                      <a:pt x="9918462" y="1452617"/>
                      <a:pt x="9943862" y="1427217"/>
                      <a:pt x="9943862" y="1396737"/>
                    </a:cubicBezTo>
                    <a:lnTo>
                      <a:pt x="9943862" y="99060"/>
                    </a:lnTo>
                    <a:cubicBezTo>
                      <a:pt x="9943862" y="72390"/>
                      <a:pt x="9926082" y="50800"/>
                      <a:pt x="9900682" y="44450"/>
                    </a:cubicBezTo>
                    <a:close/>
                    <a:moveTo>
                      <a:pt x="12700" y="1353557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9846072" y="12700"/>
                    </a:lnTo>
                    <a:cubicBezTo>
                      <a:pt x="9870201" y="12700"/>
                      <a:pt x="9889251" y="31750"/>
                      <a:pt x="9889251" y="55880"/>
                    </a:cubicBezTo>
                    <a:lnTo>
                      <a:pt x="9889251" y="1353557"/>
                    </a:lnTo>
                    <a:cubicBezTo>
                      <a:pt x="9889251" y="1377687"/>
                      <a:pt x="9870201" y="1396737"/>
                      <a:pt x="9846072" y="1396737"/>
                    </a:cubicBezTo>
                    <a:lnTo>
                      <a:pt x="55880" y="1396737"/>
                    </a:lnTo>
                    <a:cubicBezTo>
                      <a:pt x="31750" y="1396737"/>
                      <a:pt x="12700" y="1377687"/>
                      <a:pt x="12700" y="1353557"/>
                    </a:cubicBezTo>
                    <a:close/>
                    <a:moveTo>
                      <a:pt x="9931162" y="1396737"/>
                    </a:moveTo>
                    <a:cubicBezTo>
                      <a:pt x="9931162" y="1420867"/>
                      <a:pt x="9912112" y="1439917"/>
                      <a:pt x="9887982" y="1439917"/>
                    </a:cubicBezTo>
                    <a:lnTo>
                      <a:pt x="97790" y="1439917"/>
                    </a:lnTo>
                    <a:cubicBezTo>
                      <a:pt x="78740" y="1439917"/>
                      <a:pt x="62230" y="1427217"/>
                      <a:pt x="57150" y="1409437"/>
                    </a:cubicBezTo>
                    <a:lnTo>
                      <a:pt x="9846072" y="1409437"/>
                    </a:lnTo>
                    <a:cubicBezTo>
                      <a:pt x="9876551" y="1409437"/>
                      <a:pt x="9901951" y="1384037"/>
                      <a:pt x="9901951" y="1353557"/>
                    </a:cubicBezTo>
                    <a:lnTo>
                      <a:pt x="9901951" y="58420"/>
                    </a:lnTo>
                    <a:cubicBezTo>
                      <a:pt x="9918462" y="64770"/>
                      <a:pt x="9931162" y="80010"/>
                      <a:pt x="9931162" y="99060"/>
                    </a:cubicBezTo>
                    <a:lnTo>
                      <a:pt x="9931162" y="13967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782797" y="2236938"/>
              <a:ext cx="488690" cy="488690"/>
            </a:xfrm>
            <a:custGeom>
              <a:avLst/>
              <a:gdLst/>
              <a:ahLst/>
              <a:cxnLst/>
              <a:rect l="l" t="t" r="r" b="b"/>
              <a:pathLst>
                <a:path w="651587" h="651587">
                  <a:moveTo>
                    <a:pt x="0" y="0"/>
                  </a:moveTo>
                  <a:lnTo>
                    <a:pt x="651587" y="0"/>
                  </a:lnTo>
                  <a:lnTo>
                    <a:pt x="651587" y="651587"/>
                  </a:lnTo>
                  <a:lnTo>
                    <a:pt x="0" y="65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520097" y="2982628"/>
              <a:ext cx="6863930" cy="3764197"/>
              <a:chOff x="0" y="1"/>
              <a:chExt cx="7518017" cy="513076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7151" y="58419"/>
                <a:ext cx="7448167" cy="5059650"/>
              </a:xfrm>
              <a:custGeom>
                <a:avLst/>
                <a:gdLst/>
                <a:ahLst/>
                <a:cxnLst/>
                <a:rect l="l" t="t" r="r" b="b"/>
                <a:pathLst>
                  <a:path w="7448167" h="5059649">
                    <a:moveTo>
                      <a:pt x="7363077" y="5029169"/>
                    </a:moveTo>
                    <a:lnTo>
                      <a:pt x="0" y="5029169"/>
                    </a:lnTo>
                    <a:cubicBezTo>
                      <a:pt x="5080" y="5046949"/>
                      <a:pt x="21590" y="5059649"/>
                      <a:pt x="40640" y="5059649"/>
                    </a:cubicBezTo>
                    <a:lnTo>
                      <a:pt x="7404988" y="5059649"/>
                    </a:lnTo>
                    <a:cubicBezTo>
                      <a:pt x="7429117" y="5059649"/>
                      <a:pt x="7448167" y="5040599"/>
                      <a:pt x="7448167" y="5016469"/>
                    </a:cubicBezTo>
                    <a:lnTo>
                      <a:pt x="7448167" y="40640"/>
                    </a:lnTo>
                    <a:cubicBezTo>
                      <a:pt x="7448167" y="21590"/>
                      <a:pt x="7435467" y="6350"/>
                      <a:pt x="7418957" y="0"/>
                    </a:cubicBezTo>
                    <a:lnTo>
                      <a:pt x="7418957" y="4973289"/>
                    </a:lnTo>
                    <a:cubicBezTo>
                      <a:pt x="7418957" y="5003769"/>
                      <a:pt x="7393557" y="5029169"/>
                      <a:pt x="7363077" y="502916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700" y="12700"/>
                <a:ext cx="7450707" cy="5062190"/>
              </a:xfrm>
              <a:custGeom>
                <a:avLst/>
                <a:gdLst/>
                <a:ahLst/>
                <a:cxnLst/>
                <a:rect l="l" t="t" r="r" b="b"/>
                <a:pathLst>
                  <a:path w="7450707" h="5062189">
                    <a:moveTo>
                      <a:pt x="43180" y="5062189"/>
                    </a:moveTo>
                    <a:lnTo>
                      <a:pt x="7407527" y="5062189"/>
                    </a:lnTo>
                    <a:cubicBezTo>
                      <a:pt x="7431657" y="5062189"/>
                      <a:pt x="7450707" y="5043139"/>
                      <a:pt x="7450707" y="5019009"/>
                    </a:cubicBezTo>
                    <a:lnTo>
                      <a:pt x="7450707" y="43180"/>
                    </a:lnTo>
                    <a:cubicBezTo>
                      <a:pt x="7450707" y="19050"/>
                      <a:pt x="7431657" y="0"/>
                      <a:pt x="740752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5019009"/>
                    </a:lnTo>
                    <a:cubicBezTo>
                      <a:pt x="0" y="5043139"/>
                      <a:pt x="19050" y="5062189"/>
                      <a:pt x="43180" y="506218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1"/>
                <a:ext cx="7518017" cy="5130769"/>
              </a:xfrm>
              <a:custGeom>
                <a:avLst/>
                <a:gdLst/>
                <a:ahLst/>
                <a:cxnLst/>
                <a:rect l="l" t="t" r="r" b="b"/>
                <a:pathLst>
                  <a:path w="7518017" h="5130769">
                    <a:moveTo>
                      <a:pt x="7474837" y="44450"/>
                    </a:moveTo>
                    <a:cubicBezTo>
                      <a:pt x="7469757" y="19050"/>
                      <a:pt x="7446897" y="0"/>
                      <a:pt x="742022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5031709"/>
                    </a:lnTo>
                    <a:cubicBezTo>
                      <a:pt x="0" y="5058379"/>
                      <a:pt x="17780" y="5079969"/>
                      <a:pt x="43180" y="5086319"/>
                    </a:cubicBezTo>
                    <a:cubicBezTo>
                      <a:pt x="48260" y="5111719"/>
                      <a:pt x="71120" y="5130769"/>
                      <a:pt x="97790" y="5130769"/>
                    </a:cubicBezTo>
                    <a:lnTo>
                      <a:pt x="7462138" y="5130769"/>
                    </a:lnTo>
                    <a:cubicBezTo>
                      <a:pt x="7492617" y="5130769"/>
                      <a:pt x="7518017" y="5105369"/>
                      <a:pt x="7518017" y="5074889"/>
                    </a:cubicBezTo>
                    <a:lnTo>
                      <a:pt x="7518017" y="99060"/>
                    </a:lnTo>
                    <a:cubicBezTo>
                      <a:pt x="7518017" y="72390"/>
                      <a:pt x="7500237" y="50800"/>
                      <a:pt x="7474837" y="44450"/>
                    </a:cubicBezTo>
                    <a:close/>
                    <a:moveTo>
                      <a:pt x="12700" y="5031709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7420227" y="12700"/>
                    </a:lnTo>
                    <a:cubicBezTo>
                      <a:pt x="7444357" y="12700"/>
                      <a:pt x="7463407" y="31750"/>
                      <a:pt x="7463407" y="55880"/>
                    </a:cubicBezTo>
                    <a:lnTo>
                      <a:pt x="7463407" y="5031709"/>
                    </a:lnTo>
                    <a:cubicBezTo>
                      <a:pt x="7463407" y="5055839"/>
                      <a:pt x="7444357" y="5074889"/>
                      <a:pt x="7420227" y="5074889"/>
                    </a:cubicBezTo>
                    <a:lnTo>
                      <a:pt x="55880" y="5074889"/>
                    </a:lnTo>
                    <a:cubicBezTo>
                      <a:pt x="31750" y="5074889"/>
                      <a:pt x="12700" y="5055839"/>
                      <a:pt x="12700" y="5031709"/>
                    </a:cubicBezTo>
                    <a:close/>
                    <a:moveTo>
                      <a:pt x="7505317" y="5074889"/>
                    </a:moveTo>
                    <a:cubicBezTo>
                      <a:pt x="7505317" y="5099019"/>
                      <a:pt x="7486267" y="5118069"/>
                      <a:pt x="7462138" y="5118069"/>
                    </a:cubicBezTo>
                    <a:lnTo>
                      <a:pt x="97790" y="5118069"/>
                    </a:lnTo>
                    <a:cubicBezTo>
                      <a:pt x="78740" y="5118069"/>
                      <a:pt x="62230" y="5105369"/>
                      <a:pt x="57150" y="5087589"/>
                    </a:cubicBezTo>
                    <a:lnTo>
                      <a:pt x="7420227" y="5087589"/>
                    </a:lnTo>
                    <a:cubicBezTo>
                      <a:pt x="7450707" y="5087589"/>
                      <a:pt x="7476107" y="5062189"/>
                      <a:pt x="7476107" y="5031709"/>
                    </a:cubicBezTo>
                    <a:lnTo>
                      <a:pt x="7476107" y="58420"/>
                    </a:lnTo>
                    <a:cubicBezTo>
                      <a:pt x="7492617" y="64770"/>
                      <a:pt x="7505317" y="80010"/>
                      <a:pt x="7505317" y="99060"/>
                    </a:cubicBezTo>
                    <a:lnTo>
                      <a:pt x="7505317" y="50748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527741" y="2076888"/>
              <a:ext cx="5115061" cy="741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70"/>
                </a:lnSpc>
                <a:spcBef>
                  <a:spcPct val="0"/>
                </a:spcBef>
              </a:pPr>
              <a:r>
                <a:rPr lang="en-US" sz="4400" i="1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Extraversion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3E7256-D69E-E1E5-D80C-AF2E543BFA79}"/>
                </a:ext>
              </a:extLst>
            </p:cNvPr>
            <p:cNvSpPr txBox="1"/>
            <p:nvPr/>
          </p:nvSpPr>
          <p:spPr>
            <a:xfrm>
              <a:off x="1414438" y="3214100"/>
              <a:ext cx="5053113" cy="2696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Excitement</a:t>
              </a: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</a:t>
              </a: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ngagement</a:t>
              </a: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Enthusiasm </a:t>
              </a:r>
              <a:endParaRPr lang="en-US" sz="3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6451206" y="2976342"/>
            <a:ext cx="2639113" cy="2347121"/>
            <a:chOff x="186612" y="212379"/>
            <a:chExt cx="4551870" cy="4048251"/>
          </a:xfrm>
        </p:grpSpPr>
        <p:grpSp>
          <p:nvGrpSpPr>
            <p:cNvPr id="31" name="Group 31"/>
            <p:cNvGrpSpPr/>
            <p:nvPr/>
          </p:nvGrpSpPr>
          <p:grpSpPr>
            <a:xfrm rot="-324483">
              <a:off x="315987" y="349579"/>
              <a:ext cx="4252760" cy="3375998"/>
              <a:chOff x="0" y="-76200"/>
              <a:chExt cx="1068786" cy="8484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68786" cy="772242"/>
              </a:xfrm>
              <a:custGeom>
                <a:avLst/>
                <a:gdLst/>
                <a:ahLst/>
                <a:cxnLst/>
                <a:rect l="l" t="t" r="r" b="b"/>
                <a:pathLst>
                  <a:path w="1068786" h="772242">
                    <a:moveTo>
                      <a:pt x="0" y="0"/>
                    </a:moveTo>
                    <a:lnTo>
                      <a:pt x="1068786" y="0"/>
                    </a:lnTo>
                    <a:lnTo>
                      <a:pt x="1068786" y="772242"/>
                    </a:lnTo>
                    <a:lnTo>
                      <a:pt x="0" y="7722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76200"/>
                <a:ext cx="1068786" cy="848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335911">
              <a:off x="186612" y="212379"/>
              <a:ext cx="4551870" cy="4048251"/>
            </a:xfrm>
            <a:custGeom>
              <a:avLst/>
              <a:gdLst/>
              <a:ahLst/>
              <a:cxnLst/>
              <a:rect l="l" t="t" r="r" b="b"/>
              <a:pathLst>
                <a:path w="4551870" h="4048251">
                  <a:moveTo>
                    <a:pt x="0" y="0"/>
                  </a:moveTo>
                  <a:lnTo>
                    <a:pt x="4551870" y="0"/>
                  </a:lnTo>
                  <a:lnTo>
                    <a:pt x="4551870" y="4048251"/>
                  </a:lnTo>
                  <a:lnTo>
                    <a:pt x="0" y="4048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3829" r="-94611"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35" name="Freeform 35"/>
            <p:cNvSpPr/>
            <p:nvPr/>
          </p:nvSpPr>
          <p:spPr>
            <a:xfrm rot="-346450">
              <a:off x="1236012" y="984938"/>
              <a:ext cx="2453070" cy="2503133"/>
            </a:xfrm>
            <a:custGeom>
              <a:avLst/>
              <a:gdLst/>
              <a:ahLst/>
              <a:cxnLst/>
              <a:rect l="l" t="t" r="r" b="b"/>
              <a:pathLst>
                <a:path w="2453070" h="2503133">
                  <a:moveTo>
                    <a:pt x="0" y="0"/>
                  </a:moveTo>
                  <a:lnTo>
                    <a:pt x="2453070" y="0"/>
                  </a:lnTo>
                  <a:lnTo>
                    <a:pt x="2453070" y="2503133"/>
                  </a:lnTo>
                  <a:lnTo>
                    <a:pt x="0" y="2503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  <p:pic>
        <p:nvPicPr>
          <p:cNvPr id="36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E4511D5F-B130-18A8-EB70-71F7CC29E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B5EA59-0090-1CBA-B87F-D610E8859282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A2109-8BD7-4245-2616-E03C1AF41418}"/>
              </a:ext>
            </a:extLst>
          </p:cNvPr>
          <p:cNvSpPr txBox="1"/>
          <p:nvPr/>
        </p:nvSpPr>
        <p:spPr>
          <a:xfrm>
            <a:off x="7848600" y="9718738"/>
            <a:ext cx="102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(Lei, Yang, &amp; Wu, 2015)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A82EB2-C5F4-9B5B-7E9A-F8DDF0BDE72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5020" y="3300331"/>
            <a:ext cx="5416179" cy="3761452"/>
            <a:chOff x="520097" y="1979932"/>
            <a:chExt cx="6863930" cy="4766893"/>
          </a:xfrm>
        </p:grpSpPr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F11E902B-0A17-8D71-175B-4FD5C7A84DF3}"/>
                </a:ext>
              </a:extLst>
            </p:cNvPr>
            <p:cNvGrpSpPr/>
            <p:nvPr/>
          </p:nvGrpSpPr>
          <p:grpSpPr>
            <a:xfrm>
              <a:off x="520097" y="1979932"/>
              <a:ext cx="6863930" cy="1002695"/>
              <a:chOff x="0" y="0"/>
              <a:chExt cx="9943863" cy="1452615"/>
            </a:xfrm>
          </p:grpSpPr>
          <p:sp>
            <p:nvSpPr>
              <p:cNvPr id="52" name="Freeform 21">
                <a:extLst>
                  <a:ext uri="{FF2B5EF4-FFF2-40B4-BE49-F238E27FC236}">
                    <a16:creationId xmlns:a16="http://schemas.microsoft.com/office/drawing/2014/main" id="{843AF3D1-6F03-9292-71AA-E36967164089}"/>
                  </a:ext>
                </a:extLst>
              </p:cNvPr>
              <p:cNvSpPr/>
              <p:nvPr/>
            </p:nvSpPr>
            <p:spPr>
              <a:xfrm>
                <a:off x="57150" y="58420"/>
                <a:ext cx="9874012" cy="1381497"/>
              </a:xfrm>
              <a:custGeom>
                <a:avLst/>
                <a:gdLst/>
                <a:ahLst/>
                <a:cxnLst/>
                <a:rect l="l" t="t" r="r" b="b"/>
                <a:pathLst>
                  <a:path w="9874012" h="1381497">
                    <a:moveTo>
                      <a:pt x="9788922" y="1351017"/>
                    </a:moveTo>
                    <a:lnTo>
                      <a:pt x="0" y="1351017"/>
                    </a:lnTo>
                    <a:cubicBezTo>
                      <a:pt x="5080" y="1368797"/>
                      <a:pt x="21590" y="1381497"/>
                      <a:pt x="40640" y="1381497"/>
                    </a:cubicBezTo>
                    <a:lnTo>
                      <a:pt x="9830832" y="1381497"/>
                    </a:lnTo>
                    <a:cubicBezTo>
                      <a:pt x="9854962" y="1381497"/>
                      <a:pt x="9874012" y="1362447"/>
                      <a:pt x="9874012" y="1338317"/>
                    </a:cubicBezTo>
                    <a:lnTo>
                      <a:pt x="9874012" y="40640"/>
                    </a:lnTo>
                    <a:cubicBezTo>
                      <a:pt x="9874012" y="21590"/>
                      <a:pt x="9861312" y="6350"/>
                      <a:pt x="9844801" y="0"/>
                    </a:cubicBezTo>
                    <a:lnTo>
                      <a:pt x="9844801" y="1295137"/>
                    </a:lnTo>
                    <a:cubicBezTo>
                      <a:pt x="9844801" y="1325617"/>
                      <a:pt x="9819401" y="1351017"/>
                      <a:pt x="9788922" y="1351017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3" name="Freeform 22">
                <a:extLst>
                  <a:ext uri="{FF2B5EF4-FFF2-40B4-BE49-F238E27FC236}">
                    <a16:creationId xmlns:a16="http://schemas.microsoft.com/office/drawing/2014/main" id="{933DD38E-D31B-2EF0-534C-AF9F53163B0F}"/>
                  </a:ext>
                </a:extLst>
              </p:cNvPr>
              <p:cNvSpPr/>
              <p:nvPr/>
            </p:nvSpPr>
            <p:spPr>
              <a:xfrm>
                <a:off x="12699" y="12699"/>
                <a:ext cx="9876550" cy="1384034"/>
              </a:xfrm>
              <a:custGeom>
                <a:avLst/>
                <a:gdLst/>
                <a:ahLst/>
                <a:cxnLst/>
                <a:rect l="l" t="t" r="r" b="b"/>
                <a:pathLst>
                  <a:path w="9876551" h="1384037">
                    <a:moveTo>
                      <a:pt x="43180" y="1384037"/>
                    </a:moveTo>
                    <a:lnTo>
                      <a:pt x="9833372" y="1384037"/>
                    </a:lnTo>
                    <a:cubicBezTo>
                      <a:pt x="9857501" y="1384037"/>
                      <a:pt x="9876551" y="1364987"/>
                      <a:pt x="9876551" y="1340857"/>
                    </a:cubicBezTo>
                    <a:lnTo>
                      <a:pt x="9876551" y="43180"/>
                    </a:lnTo>
                    <a:cubicBezTo>
                      <a:pt x="9876551" y="19050"/>
                      <a:pt x="9857501" y="0"/>
                      <a:pt x="9833372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340857"/>
                    </a:lnTo>
                    <a:cubicBezTo>
                      <a:pt x="0" y="1364987"/>
                      <a:pt x="19050" y="1384037"/>
                      <a:pt x="43180" y="1384037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4" name="Freeform 23">
                <a:extLst>
                  <a:ext uri="{FF2B5EF4-FFF2-40B4-BE49-F238E27FC236}">
                    <a16:creationId xmlns:a16="http://schemas.microsoft.com/office/drawing/2014/main" id="{AFD5AE26-C4A8-0C0E-7E63-49A564678205}"/>
                  </a:ext>
                </a:extLst>
              </p:cNvPr>
              <p:cNvSpPr/>
              <p:nvPr/>
            </p:nvSpPr>
            <p:spPr>
              <a:xfrm>
                <a:off x="0" y="0"/>
                <a:ext cx="9943863" cy="1452615"/>
              </a:xfrm>
              <a:custGeom>
                <a:avLst/>
                <a:gdLst/>
                <a:ahLst/>
                <a:cxnLst/>
                <a:rect l="l" t="t" r="r" b="b"/>
                <a:pathLst>
                  <a:path w="9943862" h="1452617">
                    <a:moveTo>
                      <a:pt x="9900682" y="44450"/>
                    </a:moveTo>
                    <a:cubicBezTo>
                      <a:pt x="9895601" y="19050"/>
                      <a:pt x="9872742" y="0"/>
                      <a:pt x="9846072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353557"/>
                    </a:lnTo>
                    <a:cubicBezTo>
                      <a:pt x="0" y="1380227"/>
                      <a:pt x="17780" y="1401817"/>
                      <a:pt x="43180" y="1408167"/>
                    </a:cubicBezTo>
                    <a:cubicBezTo>
                      <a:pt x="48260" y="1433567"/>
                      <a:pt x="71120" y="1452617"/>
                      <a:pt x="97790" y="1452617"/>
                    </a:cubicBezTo>
                    <a:lnTo>
                      <a:pt x="9887982" y="1452617"/>
                    </a:lnTo>
                    <a:cubicBezTo>
                      <a:pt x="9918462" y="1452617"/>
                      <a:pt x="9943862" y="1427217"/>
                      <a:pt x="9943862" y="1396737"/>
                    </a:cubicBezTo>
                    <a:lnTo>
                      <a:pt x="9943862" y="99060"/>
                    </a:lnTo>
                    <a:cubicBezTo>
                      <a:pt x="9943862" y="72390"/>
                      <a:pt x="9926082" y="50800"/>
                      <a:pt x="9900682" y="44450"/>
                    </a:cubicBezTo>
                    <a:close/>
                    <a:moveTo>
                      <a:pt x="12700" y="1353557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9846072" y="12700"/>
                    </a:lnTo>
                    <a:cubicBezTo>
                      <a:pt x="9870201" y="12700"/>
                      <a:pt x="9889251" y="31750"/>
                      <a:pt x="9889251" y="55880"/>
                    </a:cubicBezTo>
                    <a:lnTo>
                      <a:pt x="9889251" y="1353557"/>
                    </a:lnTo>
                    <a:cubicBezTo>
                      <a:pt x="9889251" y="1377687"/>
                      <a:pt x="9870201" y="1396737"/>
                      <a:pt x="9846072" y="1396737"/>
                    </a:cubicBezTo>
                    <a:lnTo>
                      <a:pt x="55880" y="1396737"/>
                    </a:lnTo>
                    <a:cubicBezTo>
                      <a:pt x="31750" y="1396737"/>
                      <a:pt x="12700" y="1377687"/>
                      <a:pt x="12700" y="1353557"/>
                    </a:cubicBezTo>
                    <a:close/>
                    <a:moveTo>
                      <a:pt x="9931162" y="1396737"/>
                    </a:moveTo>
                    <a:cubicBezTo>
                      <a:pt x="9931162" y="1420867"/>
                      <a:pt x="9912112" y="1439917"/>
                      <a:pt x="9887982" y="1439917"/>
                    </a:cubicBezTo>
                    <a:lnTo>
                      <a:pt x="97790" y="1439917"/>
                    </a:lnTo>
                    <a:cubicBezTo>
                      <a:pt x="78740" y="1439917"/>
                      <a:pt x="62230" y="1427217"/>
                      <a:pt x="57150" y="1409437"/>
                    </a:cubicBezTo>
                    <a:lnTo>
                      <a:pt x="9846072" y="1409437"/>
                    </a:lnTo>
                    <a:cubicBezTo>
                      <a:pt x="9876551" y="1409437"/>
                      <a:pt x="9901951" y="1384037"/>
                      <a:pt x="9901951" y="1353557"/>
                    </a:cubicBezTo>
                    <a:lnTo>
                      <a:pt x="9901951" y="58420"/>
                    </a:lnTo>
                    <a:cubicBezTo>
                      <a:pt x="9918462" y="64770"/>
                      <a:pt x="9931162" y="80010"/>
                      <a:pt x="9931162" y="99060"/>
                    </a:cubicBezTo>
                    <a:lnTo>
                      <a:pt x="9931162" y="13967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1E4EE066-E9A0-ED37-7C98-6492A1EA2E58}"/>
                </a:ext>
              </a:extLst>
            </p:cNvPr>
            <p:cNvSpPr/>
            <p:nvPr/>
          </p:nvSpPr>
          <p:spPr>
            <a:xfrm>
              <a:off x="782797" y="2236938"/>
              <a:ext cx="488690" cy="488690"/>
            </a:xfrm>
            <a:custGeom>
              <a:avLst/>
              <a:gdLst/>
              <a:ahLst/>
              <a:cxnLst/>
              <a:rect l="l" t="t" r="r" b="b"/>
              <a:pathLst>
                <a:path w="651587" h="651587">
                  <a:moveTo>
                    <a:pt x="0" y="0"/>
                  </a:moveTo>
                  <a:lnTo>
                    <a:pt x="651587" y="0"/>
                  </a:lnTo>
                  <a:lnTo>
                    <a:pt x="651587" y="651587"/>
                  </a:lnTo>
                  <a:lnTo>
                    <a:pt x="0" y="65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EC916576-72B1-5BE9-6680-180EBA933245}"/>
                </a:ext>
              </a:extLst>
            </p:cNvPr>
            <p:cNvGrpSpPr/>
            <p:nvPr/>
          </p:nvGrpSpPr>
          <p:grpSpPr>
            <a:xfrm>
              <a:off x="520097" y="2982628"/>
              <a:ext cx="6863930" cy="3764197"/>
              <a:chOff x="0" y="1"/>
              <a:chExt cx="7518017" cy="5130769"/>
            </a:xfrm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01D1D28E-08F3-436A-E749-346D283709F4}"/>
                  </a:ext>
                </a:extLst>
              </p:cNvPr>
              <p:cNvSpPr/>
              <p:nvPr/>
            </p:nvSpPr>
            <p:spPr>
              <a:xfrm>
                <a:off x="57151" y="58419"/>
                <a:ext cx="7448167" cy="5059650"/>
              </a:xfrm>
              <a:custGeom>
                <a:avLst/>
                <a:gdLst/>
                <a:ahLst/>
                <a:cxnLst/>
                <a:rect l="l" t="t" r="r" b="b"/>
                <a:pathLst>
                  <a:path w="7448167" h="5059649">
                    <a:moveTo>
                      <a:pt x="7363077" y="5029169"/>
                    </a:moveTo>
                    <a:lnTo>
                      <a:pt x="0" y="5029169"/>
                    </a:lnTo>
                    <a:cubicBezTo>
                      <a:pt x="5080" y="5046949"/>
                      <a:pt x="21590" y="5059649"/>
                      <a:pt x="40640" y="5059649"/>
                    </a:cubicBezTo>
                    <a:lnTo>
                      <a:pt x="7404988" y="5059649"/>
                    </a:lnTo>
                    <a:cubicBezTo>
                      <a:pt x="7429117" y="5059649"/>
                      <a:pt x="7448167" y="5040599"/>
                      <a:pt x="7448167" y="5016469"/>
                    </a:cubicBezTo>
                    <a:lnTo>
                      <a:pt x="7448167" y="40640"/>
                    </a:lnTo>
                    <a:cubicBezTo>
                      <a:pt x="7448167" y="21590"/>
                      <a:pt x="7435467" y="6350"/>
                      <a:pt x="7418957" y="0"/>
                    </a:cubicBezTo>
                    <a:lnTo>
                      <a:pt x="7418957" y="4973289"/>
                    </a:lnTo>
                    <a:cubicBezTo>
                      <a:pt x="7418957" y="5003769"/>
                      <a:pt x="7393557" y="5029169"/>
                      <a:pt x="7363077" y="502916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C5D508C2-3186-1B54-4DF6-A935A91F61DA}"/>
                  </a:ext>
                </a:extLst>
              </p:cNvPr>
              <p:cNvSpPr/>
              <p:nvPr/>
            </p:nvSpPr>
            <p:spPr>
              <a:xfrm>
                <a:off x="12700" y="12700"/>
                <a:ext cx="7450707" cy="5062190"/>
              </a:xfrm>
              <a:custGeom>
                <a:avLst/>
                <a:gdLst/>
                <a:ahLst/>
                <a:cxnLst/>
                <a:rect l="l" t="t" r="r" b="b"/>
                <a:pathLst>
                  <a:path w="7450707" h="5062189">
                    <a:moveTo>
                      <a:pt x="43180" y="5062189"/>
                    </a:moveTo>
                    <a:lnTo>
                      <a:pt x="7407527" y="5062189"/>
                    </a:lnTo>
                    <a:cubicBezTo>
                      <a:pt x="7431657" y="5062189"/>
                      <a:pt x="7450707" y="5043139"/>
                      <a:pt x="7450707" y="5019009"/>
                    </a:cubicBezTo>
                    <a:lnTo>
                      <a:pt x="7450707" y="43180"/>
                    </a:lnTo>
                    <a:cubicBezTo>
                      <a:pt x="7450707" y="19050"/>
                      <a:pt x="7431657" y="0"/>
                      <a:pt x="740752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5019009"/>
                    </a:lnTo>
                    <a:cubicBezTo>
                      <a:pt x="0" y="5043139"/>
                      <a:pt x="19050" y="5062189"/>
                      <a:pt x="43180" y="506218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8AD33D6-2A77-38BA-0D7E-FD90CC4DD9CD}"/>
                  </a:ext>
                </a:extLst>
              </p:cNvPr>
              <p:cNvSpPr/>
              <p:nvPr/>
            </p:nvSpPr>
            <p:spPr>
              <a:xfrm>
                <a:off x="0" y="1"/>
                <a:ext cx="7518017" cy="5130769"/>
              </a:xfrm>
              <a:custGeom>
                <a:avLst/>
                <a:gdLst/>
                <a:ahLst/>
                <a:cxnLst/>
                <a:rect l="l" t="t" r="r" b="b"/>
                <a:pathLst>
                  <a:path w="7518017" h="5130769">
                    <a:moveTo>
                      <a:pt x="7474837" y="44450"/>
                    </a:moveTo>
                    <a:cubicBezTo>
                      <a:pt x="7469757" y="19050"/>
                      <a:pt x="7446897" y="0"/>
                      <a:pt x="742022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5031709"/>
                    </a:lnTo>
                    <a:cubicBezTo>
                      <a:pt x="0" y="5058379"/>
                      <a:pt x="17780" y="5079969"/>
                      <a:pt x="43180" y="5086319"/>
                    </a:cubicBezTo>
                    <a:cubicBezTo>
                      <a:pt x="48260" y="5111719"/>
                      <a:pt x="71120" y="5130769"/>
                      <a:pt x="97790" y="5130769"/>
                    </a:cubicBezTo>
                    <a:lnTo>
                      <a:pt x="7462138" y="5130769"/>
                    </a:lnTo>
                    <a:cubicBezTo>
                      <a:pt x="7492617" y="5130769"/>
                      <a:pt x="7518017" y="5105369"/>
                      <a:pt x="7518017" y="5074889"/>
                    </a:cubicBezTo>
                    <a:lnTo>
                      <a:pt x="7518017" y="99060"/>
                    </a:lnTo>
                    <a:cubicBezTo>
                      <a:pt x="7518017" y="72390"/>
                      <a:pt x="7500237" y="50800"/>
                      <a:pt x="7474837" y="44450"/>
                    </a:cubicBezTo>
                    <a:close/>
                    <a:moveTo>
                      <a:pt x="12700" y="5031709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7420227" y="12700"/>
                    </a:lnTo>
                    <a:cubicBezTo>
                      <a:pt x="7444357" y="12700"/>
                      <a:pt x="7463407" y="31750"/>
                      <a:pt x="7463407" y="55880"/>
                    </a:cubicBezTo>
                    <a:lnTo>
                      <a:pt x="7463407" y="5031709"/>
                    </a:lnTo>
                    <a:cubicBezTo>
                      <a:pt x="7463407" y="5055839"/>
                      <a:pt x="7444357" y="5074889"/>
                      <a:pt x="7420227" y="5074889"/>
                    </a:cubicBezTo>
                    <a:lnTo>
                      <a:pt x="55880" y="5074889"/>
                    </a:lnTo>
                    <a:cubicBezTo>
                      <a:pt x="31750" y="5074889"/>
                      <a:pt x="12700" y="5055839"/>
                      <a:pt x="12700" y="5031709"/>
                    </a:cubicBezTo>
                    <a:close/>
                    <a:moveTo>
                      <a:pt x="7505317" y="5074889"/>
                    </a:moveTo>
                    <a:cubicBezTo>
                      <a:pt x="7505317" y="5099019"/>
                      <a:pt x="7486267" y="5118069"/>
                      <a:pt x="7462138" y="5118069"/>
                    </a:cubicBezTo>
                    <a:lnTo>
                      <a:pt x="97790" y="5118069"/>
                    </a:lnTo>
                    <a:cubicBezTo>
                      <a:pt x="78740" y="5118069"/>
                      <a:pt x="62230" y="5105369"/>
                      <a:pt x="57150" y="5087589"/>
                    </a:cubicBezTo>
                    <a:lnTo>
                      <a:pt x="7420227" y="5087589"/>
                    </a:lnTo>
                    <a:cubicBezTo>
                      <a:pt x="7450707" y="5087589"/>
                      <a:pt x="7476107" y="5062189"/>
                      <a:pt x="7476107" y="5031709"/>
                    </a:cubicBezTo>
                    <a:lnTo>
                      <a:pt x="7476107" y="58420"/>
                    </a:lnTo>
                    <a:cubicBezTo>
                      <a:pt x="7492617" y="64770"/>
                      <a:pt x="7505317" y="80010"/>
                      <a:pt x="7505317" y="99060"/>
                    </a:cubicBezTo>
                    <a:lnTo>
                      <a:pt x="7505317" y="50748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FC6E3F71-BB16-3D82-A8F2-F4D4B1BE85F9}"/>
                </a:ext>
              </a:extLst>
            </p:cNvPr>
            <p:cNvSpPr txBox="1"/>
            <p:nvPr/>
          </p:nvSpPr>
          <p:spPr>
            <a:xfrm>
              <a:off x="1527741" y="2076888"/>
              <a:ext cx="5115061" cy="741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70"/>
                </a:lnSpc>
                <a:spcBef>
                  <a:spcPct val="0"/>
                </a:spcBef>
              </a:pPr>
              <a:r>
                <a:rPr lang="en-US" sz="4400" i="1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Introversion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735C11-5241-F0CA-D177-424F98C0869C}"/>
                </a:ext>
              </a:extLst>
            </p:cNvPr>
            <p:cNvSpPr txBox="1"/>
            <p:nvPr/>
          </p:nvSpPr>
          <p:spPr>
            <a:xfrm>
              <a:off x="1406373" y="3265142"/>
              <a:ext cx="5053113" cy="316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Quiet</a:t>
              </a: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Conservative</a:t>
              </a:r>
              <a:endParaRPr lang="en-US" sz="3600">
                <a:solidFill>
                  <a:srgbClr val="211C1E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Insensitive </a:t>
              </a:r>
              <a:endParaRPr lang="en-US" sz="3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203284">
            <a:off x="9411442" y="5609765"/>
            <a:ext cx="2481510" cy="2206954"/>
            <a:chOff x="380782" y="439317"/>
            <a:chExt cx="4930086" cy="4384620"/>
          </a:xfrm>
        </p:grpSpPr>
        <p:grpSp>
          <p:nvGrpSpPr>
            <p:cNvPr id="14" name="Group 14"/>
            <p:cNvGrpSpPr/>
            <p:nvPr/>
          </p:nvGrpSpPr>
          <p:grpSpPr>
            <a:xfrm rot="689357">
              <a:off x="635698" y="560693"/>
              <a:ext cx="4541015" cy="3831302"/>
              <a:chOff x="0" y="-76200"/>
              <a:chExt cx="1053679" cy="889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5367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053679" h="812800">
                    <a:moveTo>
                      <a:pt x="0" y="0"/>
                    </a:moveTo>
                    <a:lnTo>
                      <a:pt x="1053679" y="0"/>
                    </a:lnTo>
                    <a:lnTo>
                      <a:pt x="105367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1053679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675924">
              <a:off x="380782" y="439317"/>
              <a:ext cx="4930086" cy="4384620"/>
            </a:xfrm>
            <a:custGeom>
              <a:avLst/>
              <a:gdLst/>
              <a:ahLst/>
              <a:cxnLst/>
              <a:rect l="l" t="t" r="r" b="b"/>
              <a:pathLst>
                <a:path w="4930086" h="4384620">
                  <a:moveTo>
                    <a:pt x="0" y="0"/>
                  </a:moveTo>
                  <a:lnTo>
                    <a:pt x="4930086" y="0"/>
                  </a:lnTo>
                  <a:lnTo>
                    <a:pt x="4930086" y="4384620"/>
                  </a:lnTo>
                  <a:lnTo>
                    <a:pt x="0" y="4384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3829" r="-94611"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8" name="Freeform 18"/>
            <p:cNvSpPr/>
            <p:nvPr/>
          </p:nvSpPr>
          <p:spPr>
            <a:xfrm rot="657509">
              <a:off x="1569485" y="1265893"/>
              <a:ext cx="2552680" cy="2731467"/>
            </a:xfrm>
            <a:custGeom>
              <a:avLst/>
              <a:gdLst/>
              <a:ahLst/>
              <a:cxnLst/>
              <a:rect l="l" t="t" r="r" b="b"/>
              <a:pathLst>
                <a:path w="2552680" h="2731467">
                  <a:moveTo>
                    <a:pt x="0" y="0"/>
                  </a:moveTo>
                  <a:lnTo>
                    <a:pt x="2552680" y="0"/>
                  </a:lnTo>
                  <a:lnTo>
                    <a:pt x="2552680" y="2731467"/>
                  </a:lnTo>
                  <a:lnTo>
                    <a:pt x="0" y="2731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E4511D5F-B130-18A8-EB70-71F7CC29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B5EA59-0090-1CBA-B87F-D610E8859282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A2109-8BD7-4245-2616-E03C1AF41418}"/>
              </a:ext>
            </a:extLst>
          </p:cNvPr>
          <p:cNvSpPr txBox="1"/>
          <p:nvPr/>
        </p:nvSpPr>
        <p:spPr>
          <a:xfrm>
            <a:off x="7848600" y="9718738"/>
            <a:ext cx="102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 dirty="0"/>
              <a:t>(Karandikar et al</a:t>
            </a:r>
            <a:r>
              <a:rPr lang="en-MO"/>
              <a:t>., 2019; Tao </a:t>
            </a:r>
            <a:r>
              <a:rPr lang="en-MO" dirty="0"/>
              <a:t>et al., 2020)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017B03-BAD4-5273-93A2-AADC2A13CCBC}"/>
              </a:ext>
            </a:extLst>
          </p:cNvPr>
          <p:cNvGrpSpPr>
            <a:grpSpLocks noChangeAspect="1"/>
          </p:cNvGrpSpPr>
          <p:nvPr/>
        </p:nvGrpSpPr>
        <p:grpSpPr>
          <a:xfrm>
            <a:off x="2184550" y="5988797"/>
            <a:ext cx="13306843" cy="3492000"/>
            <a:chOff x="2350806" y="2340046"/>
            <a:chExt cx="21379168" cy="561035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DA4687-A038-DD50-FA9E-29C1E7872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1" b="4774"/>
            <a:stretch/>
          </p:blipFill>
          <p:spPr>
            <a:xfrm>
              <a:off x="2350806" y="2340046"/>
              <a:ext cx="13594738" cy="5610350"/>
            </a:xfrm>
            <a:prstGeom prst="rect">
              <a:avLst/>
            </a:prstGeom>
            <a:ln w="19050">
              <a:solidFill>
                <a:srgbClr val="FFBD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613E17-4DF8-C59D-7F46-1F965FEDF3DB}"/>
                </a:ext>
              </a:extLst>
            </p:cNvPr>
            <p:cNvSpPr/>
            <p:nvPr/>
          </p:nvSpPr>
          <p:spPr>
            <a:xfrm>
              <a:off x="8133347" y="7120689"/>
              <a:ext cx="7519737" cy="266700"/>
            </a:xfrm>
            <a:prstGeom prst="rect">
              <a:avLst/>
            </a:prstGeom>
            <a:solidFill>
              <a:srgbClr val="FFFABC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994B1F-238F-FAC9-2603-C82023EA07FD}"/>
                </a:ext>
              </a:extLst>
            </p:cNvPr>
            <p:cNvSpPr/>
            <p:nvPr/>
          </p:nvSpPr>
          <p:spPr>
            <a:xfrm>
              <a:off x="6737683" y="7375357"/>
              <a:ext cx="1263317" cy="266700"/>
            </a:xfrm>
            <a:prstGeom prst="rect">
              <a:avLst/>
            </a:prstGeom>
            <a:solidFill>
              <a:srgbClr val="FFFABC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5CF86A-0969-751F-6E57-85944F39B0EF}"/>
                </a:ext>
              </a:extLst>
            </p:cNvPr>
            <p:cNvSpPr txBox="1"/>
            <p:nvPr/>
          </p:nvSpPr>
          <p:spPr>
            <a:xfrm>
              <a:off x="16764322" y="6611844"/>
              <a:ext cx="6965652" cy="133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FFBD00"/>
                  </a:solidFill>
                  <a:latin typeface="PMingLiU" panose="02020500000000000000" pitchFamily="18" charset="-120"/>
                  <a:ea typeface="PMingLiU" panose="02020500000000000000" pitchFamily="18" charset="-120"/>
                </a:rPr>
                <a:t>内向人格特质的人在经历负面情绪时会做出更功利的决定</a:t>
              </a:r>
              <a:endParaRPr lang="en-MO" sz="2400" b="1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5EB1A446-CCF2-BDB9-C9D6-5977E349F3FA}"/>
                </a:ext>
              </a:extLst>
            </p:cNvPr>
            <p:cNvSpPr>
              <a:spLocks noChangeAspect="1"/>
            </p:cNvSpPr>
            <p:nvPr/>
          </p:nvSpPr>
          <p:spPr>
            <a:xfrm rot="18022558" flipV="1">
              <a:off x="16058865" y="6835021"/>
              <a:ext cx="481292" cy="909658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8"/>
                  </a:lnTo>
                  <a:lnTo>
                    <a:pt x="382458" y="722858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  <p:pic>
        <p:nvPicPr>
          <p:cNvPr id="10" name="Picture 9" descr="A screenshot of a text&#10;&#10;Description automatically generated">
            <a:extLst>
              <a:ext uri="{FF2B5EF4-FFF2-40B4-BE49-F238E27FC236}">
                <a16:creationId xmlns:a16="http://schemas.microsoft.com/office/drawing/2014/main" id="{543E3706-F7E4-1BEC-595F-9545BB947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09" y="1732076"/>
            <a:ext cx="9524133" cy="3939189"/>
          </a:xfrm>
          <a:prstGeom prst="rect">
            <a:avLst/>
          </a:prstGeom>
          <a:ln w="19050">
            <a:solidFill>
              <a:srgbClr val="EFEB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5D5937-B665-DA6B-3EA6-228D8F2CDBF3}"/>
              </a:ext>
            </a:extLst>
          </p:cNvPr>
          <p:cNvSpPr txBox="1"/>
          <p:nvPr/>
        </p:nvSpPr>
        <p:spPr>
          <a:xfrm>
            <a:off x="11727327" y="4172557"/>
            <a:ext cx="4651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具有厌恶性人格特质的个体可能主要受个人利益最大化的引导，而不是更大群体福利的最大化</a:t>
            </a:r>
            <a:endParaRPr lang="en-MO" sz="2400" b="1">
              <a:solidFill>
                <a:schemeClr val="accent3">
                  <a:lumMod val="75000"/>
                </a:schemeClr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8B321B-66F3-4EF4-39F8-17AC983C369B}"/>
              </a:ext>
            </a:extLst>
          </p:cNvPr>
          <p:cNvSpPr/>
          <p:nvPr/>
        </p:nvSpPr>
        <p:spPr>
          <a:xfrm>
            <a:off x="4661210" y="4590590"/>
            <a:ext cx="4449336" cy="182132"/>
          </a:xfrm>
          <a:prstGeom prst="rect">
            <a:avLst/>
          </a:prstGeom>
          <a:solidFill>
            <a:srgbClr val="FFFABC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CB3B-F952-32E2-7BAB-5CB7947D0B95}"/>
              </a:ext>
            </a:extLst>
          </p:cNvPr>
          <p:cNvSpPr/>
          <p:nvPr/>
        </p:nvSpPr>
        <p:spPr>
          <a:xfrm>
            <a:off x="9916498" y="4410484"/>
            <a:ext cx="1170879" cy="158751"/>
          </a:xfrm>
          <a:prstGeom prst="rect">
            <a:avLst/>
          </a:prstGeom>
          <a:solidFill>
            <a:srgbClr val="FFFABC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O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E686A977-2BB9-958B-54B9-CD4A80FFD74B}"/>
              </a:ext>
            </a:extLst>
          </p:cNvPr>
          <p:cNvSpPr>
            <a:spLocks noChangeAspect="1"/>
          </p:cNvSpPr>
          <p:nvPr/>
        </p:nvSpPr>
        <p:spPr>
          <a:xfrm rot="18022558" flipV="1">
            <a:off x="11257569" y="4286140"/>
            <a:ext cx="299566" cy="566190"/>
          </a:xfrm>
          <a:custGeom>
            <a:avLst/>
            <a:gdLst/>
            <a:ahLst/>
            <a:cxnLst/>
            <a:rect l="l" t="t" r="r" b="b"/>
            <a:pathLst>
              <a:path w="382457" h="722857">
                <a:moveTo>
                  <a:pt x="382458" y="0"/>
                </a:moveTo>
                <a:lnTo>
                  <a:pt x="0" y="0"/>
                </a:lnTo>
                <a:lnTo>
                  <a:pt x="0" y="722858"/>
                </a:lnTo>
                <a:lnTo>
                  <a:pt x="382458" y="722858"/>
                </a:lnTo>
                <a:lnTo>
                  <a:pt x="3824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O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6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E4511D5F-B130-18A8-EB70-71F7CC29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B5EA59-0090-1CBA-B87F-D610E8859282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A2109-8BD7-4245-2616-E03C1AF41418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(Broche-Pérez, Herrera Jiménez &amp; Omar-Martínez, 2016; Heinzelmann, Ugazio &amp; Tobler, 2012; Khani &amp; Rainer, 2016;  Lei, Yang, &amp; Wu, 2015)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BFF92F-ECF0-663E-84D3-4AA676EA18B3}"/>
              </a:ext>
            </a:extLst>
          </p:cNvPr>
          <p:cNvGrpSpPr/>
          <p:nvPr/>
        </p:nvGrpSpPr>
        <p:grpSpPr>
          <a:xfrm>
            <a:off x="914400" y="3368493"/>
            <a:ext cx="7732217" cy="4472494"/>
            <a:chOff x="870831" y="7246670"/>
            <a:chExt cx="7732217" cy="4472494"/>
          </a:xfrm>
        </p:grpSpPr>
        <p:pic>
          <p:nvPicPr>
            <p:cNvPr id="56" name="Picture 55" descr="A close-up of a pair of breast shapes&#10;&#10;Description automatically generated">
              <a:extLst>
                <a:ext uri="{FF2B5EF4-FFF2-40B4-BE49-F238E27FC236}">
                  <a16:creationId xmlns:a16="http://schemas.microsoft.com/office/drawing/2014/main" id="{A74CFA70-D26B-5D24-EBFB-B18861A2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31" y="7246670"/>
              <a:ext cx="7732217" cy="270188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3C50D6-6A6E-B036-C6C4-BDE1DB5C2ED7}"/>
                </a:ext>
              </a:extLst>
            </p:cNvPr>
            <p:cNvSpPr txBox="1"/>
            <p:nvPr/>
          </p:nvSpPr>
          <p:spPr>
            <a:xfrm>
              <a:off x="1659722" y="9982983"/>
              <a:ext cx="6154433" cy="173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effectLst/>
                  <a:latin typeface="Univers" panose="020B0503020202020204" pitchFamily="34" charset="0"/>
                </a:defRPr>
              </a:lvl1pPr>
            </a:lstStyle>
            <a:p>
              <a:r>
                <a:rPr lang="en-MO" sz="2000"/>
                <a:t>Core brain regions associated with extraversion.</a:t>
              </a:r>
            </a:p>
            <a:p>
              <a:pPr marL="177800" algn="l">
                <a:lnSpc>
                  <a:spcPct val="150000"/>
                </a:lnSpc>
              </a:pPr>
              <a:r>
                <a:rPr lang="en-US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Extraversion-related task regions </a:t>
              </a:r>
              <a:r>
                <a:rPr lang="en-MO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MO" sz="2000" b="0">
                  <a:effectLst/>
                  <a:highlight>
                    <a:srgbClr val="B853C2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pink</a:t>
              </a:r>
              <a:endParaRPr lang="en-US" sz="2000" b="0">
                <a:effectLst/>
                <a:highlight>
                  <a:srgbClr val="B853C2"/>
                </a:highligh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7800" algn="l">
                <a:lnSpc>
                  <a:spcPct val="150000"/>
                </a:lnSpc>
              </a:pPr>
              <a:r>
                <a:rPr lang="en-US" sz="2000" b="0">
                  <a:solidFill>
                    <a:srgbClr val="211C1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</a:t>
              </a:r>
              <a:r>
                <a:rPr lang="en-US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xtraversion-related resting-state regions i</a:t>
              </a:r>
              <a:r>
                <a:rPr lang="en-US" sz="2000" b="0">
                  <a:latin typeface="Calibri Light" panose="020F0302020204030204" pitchFamily="34" charset="0"/>
                  <a:cs typeface="Calibri Light" panose="020F0302020204030204" pitchFamily="34" charset="0"/>
                </a:rPr>
                <a:t>n </a:t>
              </a:r>
              <a:r>
                <a:rPr lang="en-US" sz="2000" b="0">
                  <a:highlight>
                    <a:srgbClr val="81C001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green</a:t>
              </a:r>
            </a:p>
            <a:p>
              <a:pPr marL="177800" algn="l">
                <a:lnSpc>
                  <a:spcPct val="150000"/>
                </a:lnSpc>
              </a:pPr>
              <a:r>
                <a:rPr lang="en-US" sz="2000" b="0">
                  <a:latin typeface="Calibri Light" panose="020F0302020204030204" pitchFamily="34" charset="0"/>
                  <a:cs typeface="Calibri Light" panose="020F0302020204030204" pitchFamily="34" charset="0"/>
                </a:rPr>
                <a:t>R</a:t>
              </a:r>
              <a:r>
                <a:rPr lang="en-US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egions sensitive to both task and resting-state in </a:t>
              </a:r>
              <a:r>
                <a:rPr lang="en-US" sz="2000" b="0">
                  <a:effectLst/>
                  <a:highlight>
                    <a:srgbClr val="EFEB4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yellow</a:t>
              </a:r>
              <a:r>
                <a:rPr lang="en-MO" sz="2000" b="0"/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F0CCC-2E83-4BB6-A975-0671EDF52490}"/>
              </a:ext>
            </a:extLst>
          </p:cNvPr>
          <p:cNvGrpSpPr/>
          <p:nvPr/>
        </p:nvGrpSpPr>
        <p:grpSpPr>
          <a:xfrm>
            <a:off x="9353011" y="2073032"/>
            <a:ext cx="7914671" cy="6612796"/>
            <a:chOff x="11544882" y="2048379"/>
            <a:chExt cx="7914671" cy="66127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76F8EF-112A-F5F7-1082-7C58844BE11A}"/>
                </a:ext>
              </a:extLst>
            </p:cNvPr>
            <p:cNvGrpSpPr/>
            <p:nvPr/>
          </p:nvGrpSpPr>
          <p:grpSpPr>
            <a:xfrm>
              <a:off x="11544882" y="2147047"/>
              <a:ext cx="7914671" cy="6514128"/>
              <a:chOff x="11511264" y="1938969"/>
              <a:chExt cx="7914671" cy="651412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73C1C5A-A3C0-3DCC-8A26-4982FEAED658}"/>
                  </a:ext>
                </a:extLst>
              </p:cNvPr>
              <p:cNvGrpSpPr/>
              <p:nvPr/>
            </p:nvGrpSpPr>
            <p:grpSpPr>
              <a:xfrm>
                <a:off x="11511264" y="1938969"/>
                <a:ext cx="3908144" cy="5943600"/>
                <a:chOff x="10664100" y="2165567"/>
                <a:chExt cx="3908144" cy="5943600"/>
              </a:xfrm>
            </p:grpSpPr>
            <p:pic>
              <p:nvPicPr>
                <p:cNvPr id="3" name="Picture 2" descr="A diagram of the brain&#10;&#10;Description automatically generated">
                  <a:extLst>
                    <a:ext uri="{FF2B5EF4-FFF2-40B4-BE49-F238E27FC236}">
                      <a16:creationId xmlns:a16="http://schemas.microsoft.com/office/drawing/2014/main" id="{D5E0A449-EA7F-0B07-5719-5C7A4F27A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07" b="39229"/>
                <a:stretch/>
              </p:blipFill>
              <p:spPr>
                <a:xfrm>
                  <a:off x="10664100" y="2165567"/>
                  <a:ext cx="3908144" cy="5943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A64B3EE-6BAA-637D-06CE-B9A0D5DEB7C9}"/>
                    </a:ext>
                  </a:extLst>
                </p:cNvPr>
                <p:cNvSpPr txBox="1"/>
                <p:nvPr/>
              </p:nvSpPr>
              <p:spPr>
                <a:xfrm>
                  <a:off x="10759889" y="2165567"/>
                  <a:ext cx="441511" cy="431366"/>
                </a:xfrm>
                <a:prstGeom prst="rect">
                  <a:avLst/>
                </a:prstGeom>
                <a:solidFill>
                  <a:srgbClr val="FFFAEF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MO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B3E75B-BF9A-F8A4-B9C9-900257CD5C69}"/>
                  </a:ext>
                </a:extLst>
              </p:cNvPr>
              <p:cNvSpPr txBox="1"/>
              <p:nvPr/>
            </p:nvSpPr>
            <p:spPr>
              <a:xfrm>
                <a:off x="11511264" y="8083765"/>
                <a:ext cx="79146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>
                    <a:effectLst/>
                    <a:latin typeface="Univers" panose="020B0503020202020204" pitchFamily="34" charset="0"/>
                  </a:rPr>
                  <a:t>Brain regions implicated in moral judgment and decision-making.</a:t>
                </a:r>
                <a:endParaRPr lang="en-US"/>
              </a:p>
            </p:txBody>
          </p:sp>
        </p:grpSp>
        <p:pic>
          <p:nvPicPr>
            <p:cNvPr id="9" name="Picture 8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6DC48861-08B7-BD38-B44B-84CCF283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2218" y="2048379"/>
              <a:ext cx="3957335" cy="6140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6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4309</Words>
  <Application>Microsoft Office PowerPoint</Application>
  <PresentationFormat>自定义</PresentationFormat>
  <Paragraphs>435</Paragraphs>
  <Slides>24</Slides>
  <Notes>23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Character Traits</dc:title>
  <cp:lastModifiedBy>Natalia Chan</cp:lastModifiedBy>
  <cp:revision>4</cp:revision>
  <dcterms:created xsi:type="dcterms:W3CDTF">2006-08-16T00:00:00Z</dcterms:created>
  <dcterms:modified xsi:type="dcterms:W3CDTF">2024-05-02T07:48:25Z</dcterms:modified>
  <dc:identifier>DAGDYaTXtY8</dc:identifier>
</cp:coreProperties>
</file>